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626"/>
        </a:solidFill>
      </p:bgPr>
    </p:bg>
    <p:spTree>
      <p:nvGrpSpPr>
        <p:cNvPr id="1" name=""/>
        <p:cNvGrpSpPr/>
        <p:nvPr/>
      </p:nvGrpSpPr>
      <p:grpSpPr>
        <a:xfrm>
          <a:off x="0" y="0"/>
          <a:ext cx="0" cy="0"/>
          <a:chOff x="0" y="0"/>
          <a:chExt cx="0" cy="0"/>
        </a:xfrm>
      </p:grpSpPr>
      <p:sp>
        <p:nvSpPr>
          <p:cNvPr id="2" name="Text 0"/>
          <p:cNvSpPr txBox="1"/>
          <p:nvPr/>
        </p:nvSpPr>
        <p:spPr>
          <a:xfrm>
            <a:off x="502920" y="1097280"/>
            <a:ext cx="1828800" cy="914400"/>
          </a:xfrm>
          <a:prstGeom prst="rect">
            <a:avLst/>
          </a:prstGeom>
          <a:noFill/>
          <a:ln/>
        </p:spPr>
        <p:txBody>
          <a:bodyPr wrap="square" lIns="0" tIns="0" rIns="0" bIns="0" rtlCol="0" anchor="ctr"/>
          <a:lstStyle/>
          <a:p>
            <a:pPr indent="0" marL="0">
              <a:buNone/>
            </a:pPr>
            <a:r>
              <a:rPr lang="en-US" sz="7400" b="1" dirty="0">
                <a:solidFill>
                  <a:srgbClr val="FFFFFF"/>
                </a:solidFill>
                <a:latin typeface="Cambria" pitchFamily="34" charset="0"/>
                <a:ea typeface="Cambria" pitchFamily="34" charset="-122"/>
                <a:cs typeface="Cambria" pitchFamily="34" charset="-120"/>
              </a:rPr>
              <a:t>J</a:t>
            </a:r>
            <a:endParaRPr lang="en-US" sz="7400" dirty="0"/>
          </a:p>
        </p:txBody>
      </p:sp>
      <p:sp>
        <p:nvSpPr>
          <p:cNvPr id="3" name="Text 1"/>
          <p:cNvSpPr txBox="1"/>
          <p:nvPr/>
        </p:nvSpPr>
        <p:spPr>
          <a:xfrm>
            <a:off x="502920" y="2121408"/>
            <a:ext cx="5760720" cy="457200"/>
          </a:xfrm>
          <a:prstGeom prst="rect">
            <a:avLst/>
          </a:prstGeom>
          <a:noFill/>
          <a:ln/>
        </p:spPr>
        <p:txBody>
          <a:bodyPr wrap="square" lIns="0" tIns="0" rIns="0" bIns="0" rtlCol="0" anchor="ctr"/>
          <a:lstStyle/>
          <a:p>
            <a:pPr indent="0" marL="0">
              <a:buNone/>
            </a:pPr>
            <a:r>
              <a:rPr lang="en-US" sz="2000" dirty="0">
                <a:solidFill>
                  <a:srgbClr val="2E9E8F"/>
                </a:solidFill>
                <a:latin typeface="Cambria" pitchFamily="34" charset="0"/>
                <a:ea typeface="Cambria" pitchFamily="34" charset="-122"/>
                <a:cs typeface="Cambria" pitchFamily="34" charset="-120"/>
              </a:rPr>
              <a:t>A cognitive architecture, and the products built on it.</a:t>
            </a:r>
            <a:endParaRPr lang="en-US" sz="2000" dirty="0"/>
          </a:p>
        </p:txBody>
      </p:sp>
      <p:sp>
        <p:nvSpPr>
          <p:cNvPr id="4" name="Shape 2"/>
          <p:cNvSpPr/>
          <p:nvPr/>
        </p:nvSpPr>
        <p:spPr>
          <a:xfrm>
            <a:off x="502920" y="2779776"/>
            <a:ext cx="1005840" cy="32004"/>
          </a:xfrm>
          <a:prstGeom prst="rect">
            <a:avLst/>
          </a:prstGeom>
          <a:solidFill>
            <a:srgbClr val="E0592A"/>
          </a:solidFill>
          <a:ln w="12700">
            <a:solidFill>
              <a:srgbClr val="333333"/>
            </a:solidFill>
            <a:prstDash val="solid"/>
          </a:ln>
        </p:spPr>
      </p:sp>
      <p:sp>
        <p:nvSpPr>
          <p:cNvPr id="5" name="Text 3"/>
          <p:cNvSpPr txBox="1"/>
          <p:nvPr/>
        </p:nvSpPr>
        <p:spPr>
          <a:xfrm>
            <a:off x="502920" y="2980944"/>
            <a:ext cx="5760720" cy="1097280"/>
          </a:xfrm>
          <a:prstGeom prst="rect">
            <a:avLst/>
          </a:prstGeom>
          <a:noFill/>
          <a:ln/>
        </p:spPr>
        <p:txBody>
          <a:bodyPr wrap="square" lIns="0" tIns="0" rIns="0" bIns="0" rtlCol="0" anchor="ctr"/>
          <a:lstStyle/>
          <a:p>
            <a:pPr indent="0" marL="0">
              <a:lnSpc>
                <a:spcPct val="116000"/>
              </a:lnSpc>
              <a:buNone/>
            </a:pPr>
            <a:r>
              <a:rPr lang="en-US" sz="1200" dirty="0">
                <a:solidFill>
                  <a:srgbClr val="C9D1E0"/>
                </a:solidFill>
                <a:latin typeface="Calibri" pitchFamily="34" charset="0"/>
                <a:ea typeface="Calibri" pitchFamily="34" charset="-122"/>
                <a:cs typeface="Calibri" pitchFamily="34" charset="-120"/>
              </a:rPr>
              <a:t>An agent built as a resource-bounded cognitive system rather than a language model with tools attached. Attention is allocated under scarcity, memory is priced and consolidated, investigation is initiated endogenously, and authority is separated from intelligence and enforced.</a:t>
            </a:r>
            <a:endParaRPr lang="en-US" sz="1200" dirty="0"/>
          </a:p>
        </p:txBody>
      </p:sp>
      <p:pic>
        <p:nvPicPr>
          <p:cNvPr id="6" name="Image 0" descr="j-logo.png">    </p:cNvPr>
          <p:cNvPicPr>
            <a:picLocks noChangeAspect="1"/>
          </p:cNvPicPr>
          <p:nvPr/>
        </p:nvPicPr>
        <p:blipFill>
          <a:blip r:embed="rId1"/>
          <a:stretch>
            <a:fillRect/>
          </a:stretch>
        </p:blipFill>
        <p:spPr>
          <a:xfrm>
            <a:off x="6784848" y="932688"/>
            <a:ext cx="1828800" cy="2926080"/>
          </a:xfrm>
          <a:prstGeom prst="rect">
            <a:avLst/>
          </a:prstGeom>
        </p:spPr>
      </p:pic>
      <p:sp>
        <p:nvSpPr>
          <p:cNvPr id="7" name="Text 4"/>
          <p:cNvSpPr txBox="1"/>
          <p:nvPr/>
        </p:nvSpPr>
        <p:spPr>
          <a:xfrm>
            <a:off x="502920" y="4462272"/>
            <a:ext cx="8138160" cy="237744"/>
          </a:xfrm>
          <a:prstGeom prst="rect">
            <a:avLst/>
          </a:prstGeom>
          <a:noFill/>
          <a:ln/>
        </p:spPr>
        <p:txBody>
          <a:bodyPr wrap="square" lIns="0" tIns="0" rIns="0" bIns="0" rtlCol="0" anchor="ctr"/>
          <a:lstStyle/>
          <a:p>
            <a:pPr indent="0" marL="0">
              <a:buNone/>
            </a:pPr>
            <a:r>
              <a:rPr lang="en-US" sz="1000" dirty="0">
                <a:solidFill>
                  <a:srgbClr val="6B7280"/>
                </a:solidFill>
                <a:latin typeface="Calibri" pitchFamily="34" charset="0"/>
                <a:ea typeface="Calibri" pitchFamily="34" charset="-122"/>
                <a:cs typeface="Calibri" pitchFamily="34" charset="-120"/>
              </a:rPr>
              <a:t>NXD Tech · Tilburg · jecosystem.com</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The cognitive cycle</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COMPOSITION</a:t>
            </a:r>
            <a:endParaRPr lang="en-US" sz="950" dirty="0"/>
          </a:p>
        </p:txBody>
      </p:sp>
      <p:sp>
        <p:nvSpPr>
          <p:cNvPr id="4" name="Text 2"/>
          <p:cNvSpPr txBox="1"/>
          <p:nvPr/>
        </p:nvSpPr>
        <p:spPr>
          <a:xfrm>
            <a:off x="502920" y="932688"/>
            <a:ext cx="8138160" cy="256032"/>
          </a:xfrm>
          <a:prstGeom prst="rect">
            <a:avLst/>
          </a:prstGeom>
          <a:noFill/>
          <a:ln/>
        </p:spPr>
        <p:txBody>
          <a:bodyPr wrap="square" lIns="0" tIns="0" rIns="0" bIns="0" rtlCol="0" anchor="t"/>
          <a:lstStyle/>
          <a:p>
            <a:pPr algn="l" indent="0" marL="0">
              <a:lnSpc>
                <a:spcPct val="108000"/>
              </a:lnSpc>
              <a:buNone/>
            </a:pPr>
            <a:r>
              <a:rPr lang="en-US" sz="1100" dirty="0">
                <a:solidFill>
                  <a:srgbClr val="6B7280"/>
                </a:solidFill>
                <a:latin typeface="Calibri" pitchFamily="34" charset="0"/>
                <a:ea typeface="Calibri" pitchFamily="34" charset="-122"/>
                <a:cs typeface="Calibri" pitchFamily="34" charset="-120"/>
              </a:rPr>
              <a:t>Executed continuously by the cognition daemon, independently of any user session.</a:t>
            </a:r>
            <a:endParaRPr lang="en-US" sz="1100" dirty="0"/>
          </a:p>
        </p:txBody>
      </p:sp>
      <p:sp>
        <p:nvSpPr>
          <p:cNvPr id="5" name="Shape 3"/>
          <p:cNvSpPr/>
          <p:nvPr/>
        </p:nvSpPr>
        <p:spPr>
          <a:xfrm>
            <a:off x="502920" y="1371600"/>
            <a:ext cx="1911096" cy="1316736"/>
          </a:xfrm>
          <a:prstGeom prst="roundRect">
            <a:avLst>
              <a:gd name="adj" fmla="val 4167"/>
            </a:avLst>
          </a:prstGeom>
          <a:solidFill>
            <a:srgbClr val="F2F4F8"/>
          </a:solidFill>
          <a:ln w="12700">
            <a:solidFill>
              <a:srgbClr val="F2F4F8"/>
            </a:solidFill>
            <a:prstDash val="solid"/>
          </a:ln>
        </p:spPr>
      </p:sp>
      <p:sp>
        <p:nvSpPr>
          <p:cNvPr id="6" name="Shape 4"/>
          <p:cNvSpPr/>
          <p:nvPr/>
        </p:nvSpPr>
        <p:spPr>
          <a:xfrm>
            <a:off x="704088" y="1554480"/>
            <a:ext cx="310896" cy="310896"/>
          </a:xfrm>
          <a:prstGeom prst="ellipse">
            <a:avLst/>
          </a:prstGeom>
          <a:solidFill>
            <a:srgbClr val="0F1626"/>
          </a:solidFill>
          <a:ln w="12700">
            <a:solidFill>
              <a:srgbClr val="0F1626"/>
            </a:solidFill>
            <a:prstDash val="solid"/>
          </a:ln>
        </p:spPr>
      </p:sp>
      <p:sp>
        <p:nvSpPr>
          <p:cNvPr id="7" name="Text 5"/>
          <p:cNvSpPr txBox="1"/>
          <p:nvPr/>
        </p:nvSpPr>
        <p:spPr>
          <a:xfrm>
            <a:off x="704088"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8" name="Text 6"/>
          <p:cNvSpPr txBox="1"/>
          <p:nvPr/>
        </p:nvSpPr>
        <p:spPr>
          <a:xfrm>
            <a:off x="704088" y="1975104"/>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Observe</a:t>
            </a:r>
            <a:endParaRPr lang="en-US" sz="1300" dirty="0"/>
          </a:p>
        </p:txBody>
      </p:sp>
      <p:sp>
        <p:nvSpPr>
          <p:cNvPr id="9" name="Text 7"/>
          <p:cNvSpPr txBox="1"/>
          <p:nvPr/>
        </p:nvSpPr>
        <p:spPr>
          <a:xfrm>
            <a:off x="704088" y="2249424"/>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Ingest observations with source and provenance.</a:t>
            </a:r>
            <a:endParaRPr lang="en-US" sz="920" dirty="0"/>
          </a:p>
        </p:txBody>
      </p:sp>
      <p:sp>
        <p:nvSpPr>
          <p:cNvPr id="10" name="Shape 8"/>
          <p:cNvSpPr/>
          <p:nvPr/>
        </p:nvSpPr>
        <p:spPr>
          <a:xfrm>
            <a:off x="2578608" y="1371600"/>
            <a:ext cx="1911096" cy="1316736"/>
          </a:xfrm>
          <a:prstGeom prst="roundRect">
            <a:avLst>
              <a:gd name="adj" fmla="val 4167"/>
            </a:avLst>
          </a:prstGeom>
          <a:solidFill>
            <a:srgbClr val="F2F4F8"/>
          </a:solidFill>
          <a:ln w="12700">
            <a:solidFill>
              <a:srgbClr val="F2F4F8"/>
            </a:solidFill>
            <a:prstDash val="solid"/>
          </a:ln>
        </p:spPr>
      </p:sp>
      <p:sp>
        <p:nvSpPr>
          <p:cNvPr id="11" name="Shape 9"/>
          <p:cNvSpPr/>
          <p:nvPr/>
        </p:nvSpPr>
        <p:spPr>
          <a:xfrm>
            <a:off x="2779776" y="1554480"/>
            <a:ext cx="310896" cy="310896"/>
          </a:xfrm>
          <a:prstGeom prst="ellipse">
            <a:avLst/>
          </a:prstGeom>
          <a:solidFill>
            <a:srgbClr val="0F1626"/>
          </a:solidFill>
          <a:ln w="12700">
            <a:solidFill>
              <a:srgbClr val="0F1626"/>
            </a:solidFill>
            <a:prstDash val="solid"/>
          </a:ln>
        </p:spPr>
      </p:sp>
      <p:sp>
        <p:nvSpPr>
          <p:cNvPr id="12" name="Text 10"/>
          <p:cNvSpPr txBox="1"/>
          <p:nvPr/>
        </p:nvSpPr>
        <p:spPr>
          <a:xfrm>
            <a:off x="2779776"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3" name="Text 11"/>
          <p:cNvSpPr txBox="1"/>
          <p:nvPr/>
        </p:nvSpPr>
        <p:spPr>
          <a:xfrm>
            <a:off x="2779776" y="1975104"/>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Value</a:t>
            </a:r>
            <a:endParaRPr lang="en-US" sz="1300" dirty="0"/>
          </a:p>
        </p:txBody>
      </p:sp>
      <p:sp>
        <p:nvSpPr>
          <p:cNvPr id="14" name="Text 12"/>
          <p:cNvSpPr txBox="1"/>
          <p:nvPr/>
        </p:nvSpPr>
        <p:spPr>
          <a:xfrm>
            <a:off x="2779776" y="2249424"/>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Bids arbitrated; capacity granted or deferred.</a:t>
            </a:r>
            <a:endParaRPr lang="en-US" sz="920" dirty="0"/>
          </a:p>
        </p:txBody>
      </p:sp>
      <p:sp>
        <p:nvSpPr>
          <p:cNvPr id="15" name="Shape 13"/>
          <p:cNvSpPr/>
          <p:nvPr/>
        </p:nvSpPr>
        <p:spPr>
          <a:xfrm>
            <a:off x="4654296" y="1371600"/>
            <a:ext cx="1911096" cy="1316736"/>
          </a:xfrm>
          <a:prstGeom prst="roundRect">
            <a:avLst>
              <a:gd name="adj" fmla="val 4167"/>
            </a:avLst>
          </a:prstGeom>
          <a:solidFill>
            <a:srgbClr val="F2F4F8"/>
          </a:solidFill>
          <a:ln w="12700">
            <a:solidFill>
              <a:srgbClr val="F2F4F8"/>
            </a:solidFill>
            <a:prstDash val="solid"/>
          </a:ln>
        </p:spPr>
      </p:sp>
      <p:sp>
        <p:nvSpPr>
          <p:cNvPr id="16" name="Shape 14"/>
          <p:cNvSpPr/>
          <p:nvPr/>
        </p:nvSpPr>
        <p:spPr>
          <a:xfrm>
            <a:off x="4855464" y="1554480"/>
            <a:ext cx="310896" cy="310896"/>
          </a:xfrm>
          <a:prstGeom prst="ellipse">
            <a:avLst/>
          </a:prstGeom>
          <a:solidFill>
            <a:srgbClr val="0F1626"/>
          </a:solidFill>
          <a:ln w="12700">
            <a:solidFill>
              <a:srgbClr val="0F1626"/>
            </a:solidFill>
            <a:prstDash val="solid"/>
          </a:ln>
        </p:spPr>
      </p:sp>
      <p:sp>
        <p:nvSpPr>
          <p:cNvPr id="17" name="Text 15"/>
          <p:cNvSpPr txBox="1"/>
          <p:nvPr/>
        </p:nvSpPr>
        <p:spPr>
          <a:xfrm>
            <a:off x="4855464"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8" name="Text 16"/>
          <p:cNvSpPr txBox="1"/>
          <p:nvPr/>
        </p:nvSpPr>
        <p:spPr>
          <a:xfrm>
            <a:off x="4855464" y="1975104"/>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Recall</a:t>
            </a:r>
            <a:endParaRPr lang="en-US" sz="1300" dirty="0"/>
          </a:p>
        </p:txBody>
      </p:sp>
      <p:sp>
        <p:nvSpPr>
          <p:cNvPr id="19" name="Text 17"/>
          <p:cNvSpPr txBox="1"/>
          <p:nvPr/>
        </p:nvSpPr>
        <p:spPr>
          <a:xfrm>
            <a:off x="4855464" y="2249424"/>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Associative retrieval, charged against budget.</a:t>
            </a:r>
            <a:endParaRPr lang="en-US" sz="920" dirty="0"/>
          </a:p>
        </p:txBody>
      </p:sp>
      <p:sp>
        <p:nvSpPr>
          <p:cNvPr id="20" name="Shape 18"/>
          <p:cNvSpPr/>
          <p:nvPr/>
        </p:nvSpPr>
        <p:spPr>
          <a:xfrm>
            <a:off x="6729984" y="1371600"/>
            <a:ext cx="1911096" cy="1316736"/>
          </a:xfrm>
          <a:prstGeom prst="roundRect">
            <a:avLst>
              <a:gd name="adj" fmla="val 4167"/>
            </a:avLst>
          </a:prstGeom>
          <a:solidFill>
            <a:srgbClr val="F2F4F8"/>
          </a:solidFill>
          <a:ln w="12700">
            <a:solidFill>
              <a:srgbClr val="F2F4F8"/>
            </a:solidFill>
            <a:prstDash val="solid"/>
          </a:ln>
        </p:spPr>
      </p:sp>
      <p:sp>
        <p:nvSpPr>
          <p:cNvPr id="21" name="Shape 19"/>
          <p:cNvSpPr/>
          <p:nvPr/>
        </p:nvSpPr>
        <p:spPr>
          <a:xfrm>
            <a:off x="6931152" y="1554480"/>
            <a:ext cx="310896" cy="310896"/>
          </a:xfrm>
          <a:prstGeom prst="ellipse">
            <a:avLst/>
          </a:prstGeom>
          <a:solidFill>
            <a:srgbClr val="0F1626"/>
          </a:solidFill>
          <a:ln w="12700">
            <a:solidFill>
              <a:srgbClr val="0F1626"/>
            </a:solidFill>
            <a:prstDash val="solid"/>
          </a:ln>
        </p:spPr>
      </p:sp>
      <p:sp>
        <p:nvSpPr>
          <p:cNvPr id="22" name="Text 20"/>
          <p:cNvSpPr txBox="1"/>
          <p:nvPr/>
        </p:nvSpPr>
        <p:spPr>
          <a:xfrm>
            <a:off x="6931152"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3" name="Text 21"/>
          <p:cNvSpPr txBox="1"/>
          <p:nvPr/>
        </p:nvSpPr>
        <p:spPr>
          <a:xfrm>
            <a:off x="6931152" y="1975104"/>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Reason</a:t>
            </a:r>
            <a:endParaRPr lang="en-US" sz="1300" dirty="0"/>
          </a:p>
        </p:txBody>
      </p:sp>
      <p:sp>
        <p:nvSpPr>
          <p:cNvPr id="24" name="Text 22"/>
          <p:cNvSpPr txBox="1"/>
          <p:nvPr/>
        </p:nvSpPr>
        <p:spPr>
          <a:xfrm>
            <a:off x="6931152" y="2249424"/>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Inference over the representation, not the phrasing.</a:t>
            </a:r>
            <a:endParaRPr lang="en-US" sz="920" dirty="0"/>
          </a:p>
        </p:txBody>
      </p:sp>
      <p:sp>
        <p:nvSpPr>
          <p:cNvPr id="25" name="Shape 23"/>
          <p:cNvSpPr/>
          <p:nvPr/>
        </p:nvSpPr>
        <p:spPr>
          <a:xfrm>
            <a:off x="502920" y="2852928"/>
            <a:ext cx="1911096" cy="1316736"/>
          </a:xfrm>
          <a:prstGeom prst="roundRect">
            <a:avLst>
              <a:gd name="adj" fmla="val 4167"/>
            </a:avLst>
          </a:prstGeom>
          <a:solidFill>
            <a:srgbClr val="F2F4F8"/>
          </a:solidFill>
          <a:ln w="9525">
            <a:solidFill>
              <a:srgbClr val="DDE3EC"/>
            </a:solidFill>
            <a:prstDash val="solid"/>
          </a:ln>
        </p:spPr>
      </p:sp>
      <p:sp>
        <p:nvSpPr>
          <p:cNvPr id="26" name="Shape 24"/>
          <p:cNvSpPr/>
          <p:nvPr/>
        </p:nvSpPr>
        <p:spPr>
          <a:xfrm>
            <a:off x="704088" y="3035808"/>
            <a:ext cx="310896" cy="310896"/>
          </a:xfrm>
          <a:prstGeom prst="ellipse">
            <a:avLst/>
          </a:prstGeom>
          <a:solidFill>
            <a:srgbClr val="E0592A"/>
          </a:solidFill>
          <a:ln w="12700">
            <a:solidFill>
              <a:srgbClr val="E0592A"/>
            </a:solidFill>
            <a:prstDash val="solid"/>
          </a:ln>
        </p:spPr>
      </p:sp>
      <p:sp>
        <p:nvSpPr>
          <p:cNvPr id="27" name="Text 25"/>
          <p:cNvSpPr txBox="1"/>
          <p:nvPr/>
        </p:nvSpPr>
        <p:spPr>
          <a:xfrm>
            <a:off x="704088"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8" name="Text 26"/>
          <p:cNvSpPr txBox="1"/>
          <p:nvPr/>
        </p:nvSpPr>
        <p:spPr>
          <a:xfrm>
            <a:off x="704088" y="3456432"/>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Plan</a:t>
            </a:r>
            <a:endParaRPr lang="en-US" sz="1300" dirty="0"/>
          </a:p>
        </p:txBody>
      </p:sp>
      <p:sp>
        <p:nvSpPr>
          <p:cNvPr id="29" name="Text 27"/>
          <p:cNvSpPr txBox="1"/>
          <p:nvPr/>
        </p:nvSpPr>
        <p:spPr>
          <a:xfrm>
            <a:off x="704088" y="3730752"/>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Decomposition into steps with preconditions.</a:t>
            </a:r>
            <a:endParaRPr lang="en-US" sz="920" dirty="0"/>
          </a:p>
        </p:txBody>
      </p:sp>
      <p:sp>
        <p:nvSpPr>
          <p:cNvPr id="30" name="Shape 28"/>
          <p:cNvSpPr/>
          <p:nvPr/>
        </p:nvSpPr>
        <p:spPr>
          <a:xfrm>
            <a:off x="2578608" y="2852928"/>
            <a:ext cx="1911096" cy="1316736"/>
          </a:xfrm>
          <a:prstGeom prst="roundRect">
            <a:avLst>
              <a:gd name="adj" fmla="val 4167"/>
            </a:avLst>
          </a:prstGeom>
          <a:solidFill>
            <a:srgbClr val="F2F4F8"/>
          </a:solidFill>
          <a:ln w="9525">
            <a:solidFill>
              <a:srgbClr val="DDE3EC"/>
            </a:solidFill>
            <a:prstDash val="solid"/>
          </a:ln>
        </p:spPr>
      </p:sp>
      <p:sp>
        <p:nvSpPr>
          <p:cNvPr id="31" name="Shape 29"/>
          <p:cNvSpPr/>
          <p:nvPr/>
        </p:nvSpPr>
        <p:spPr>
          <a:xfrm>
            <a:off x="2779776" y="3035808"/>
            <a:ext cx="310896" cy="310896"/>
          </a:xfrm>
          <a:prstGeom prst="ellipse">
            <a:avLst/>
          </a:prstGeom>
          <a:solidFill>
            <a:srgbClr val="E0592A"/>
          </a:solidFill>
          <a:ln w="12700">
            <a:solidFill>
              <a:srgbClr val="E0592A"/>
            </a:solidFill>
            <a:prstDash val="solid"/>
          </a:ln>
        </p:spPr>
      </p:sp>
      <p:sp>
        <p:nvSpPr>
          <p:cNvPr id="32" name="Text 30"/>
          <p:cNvSpPr txBox="1"/>
          <p:nvPr/>
        </p:nvSpPr>
        <p:spPr>
          <a:xfrm>
            <a:off x="2779776"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6</a:t>
            </a:r>
            <a:endParaRPr lang="en-US" sz="1200" dirty="0"/>
          </a:p>
        </p:txBody>
      </p:sp>
      <p:sp>
        <p:nvSpPr>
          <p:cNvPr id="33" name="Text 31"/>
          <p:cNvSpPr txBox="1"/>
          <p:nvPr/>
        </p:nvSpPr>
        <p:spPr>
          <a:xfrm>
            <a:off x="2779776" y="3456432"/>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Act</a:t>
            </a:r>
            <a:endParaRPr lang="en-US" sz="1300" dirty="0"/>
          </a:p>
        </p:txBody>
      </p:sp>
      <p:sp>
        <p:nvSpPr>
          <p:cNvPr id="34" name="Text 32"/>
          <p:cNvSpPr txBox="1"/>
          <p:nvPr/>
        </p:nvSpPr>
        <p:spPr>
          <a:xfrm>
            <a:off x="2779776" y="3730752"/>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Mediated by the kernel; every action recorded.</a:t>
            </a:r>
            <a:endParaRPr lang="en-US" sz="920" dirty="0"/>
          </a:p>
        </p:txBody>
      </p:sp>
      <p:sp>
        <p:nvSpPr>
          <p:cNvPr id="35" name="Shape 33"/>
          <p:cNvSpPr/>
          <p:nvPr/>
        </p:nvSpPr>
        <p:spPr>
          <a:xfrm>
            <a:off x="4654296" y="2852928"/>
            <a:ext cx="1911096" cy="1316736"/>
          </a:xfrm>
          <a:prstGeom prst="roundRect">
            <a:avLst>
              <a:gd name="adj" fmla="val 4167"/>
            </a:avLst>
          </a:prstGeom>
          <a:solidFill>
            <a:srgbClr val="F2F4F8"/>
          </a:solidFill>
          <a:ln w="9525">
            <a:solidFill>
              <a:srgbClr val="DDE3EC"/>
            </a:solidFill>
            <a:prstDash val="solid"/>
          </a:ln>
        </p:spPr>
      </p:sp>
      <p:sp>
        <p:nvSpPr>
          <p:cNvPr id="36" name="Shape 34"/>
          <p:cNvSpPr/>
          <p:nvPr/>
        </p:nvSpPr>
        <p:spPr>
          <a:xfrm>
            <a:off x="4855464" y="3035808"/>
            <a:ext cx="310896" cy="310896"/>
          </a:xfrm>
          <a:prstGeom prst="ellipse">
            <a:avLst/>
          </a:prstGeom>
          <a:solidFill>
            <a:srgbClr val="E0592A"/>
          </a:solidFill>
          <a:ln w="12700">
            <a:solidFill>
              <a:srgbClr val="E0592A"/>
            </a:solidFill>
            <a:prstDash val="solid"/>
          </a:ln>
        </p:spPr>
      </p:sp>
      <p:sp>
        <p:nvSpPr>
          <p:cNvPr id="37" name="Text 35"/>
          <p:cNvSpPr txBox="1"/>
          <p:nvPr/>
        </p:nvSpPr>
        <p:spPr>
          <a:xfrm>
            <a:off x="4855464"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7</a:t>
            </a:r>
            <a:endParaRPr lang="en-US" sz="1200" dirty="0"/>
          </a:p>
        </p:txBody>
      </p:sp>
      <p:sp>
        <p:nvSpPr>
          <p:cNvPr id="38" name="Text 36"/>
          <p:cNvSpPr txBox="1"/>
          <p:nvPr/>
        </p:nvSpPr>
        <p:spPr>
          <a:xfrm>
            <a:off x="4855464" y="3456432"/>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Reflect</a:t>
            </a:r>
            <a:endParaRPr lang="en-US" sz="1300" dirty="0"/>
          </a:p>
        </p:txBody>
      </p:sp>
      <p:sp>
        <p:nvSpPr>
          <p:cNvPr id="39" name="Text 37"/>
          <p:cNvSpPr txBox="1"/>
          <p:nvPr/>
        </p:nvSpPr>
        <p:spPr>
          <a:xfrm>
            <a:off x="4855464" y="3730752"/>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Outcome evaluation, belief and self-model update.</a:t>
            </a:r>
            <a:endParaRPr lang="en-US" sz="920" dirty="0"/>
          </a:p>
        </p:txBody>
      </p:sp>
      <p:sp>
        <p:nvSpPr>
          <p:cNvPr id="40" name="Shape 38"/>
          <p:cNvSpPr/>
          <p:nvPr/>
        </p:nvSpPr>
        <p:spPr>
          <a:xfrm>
            <a:off x="6729984" y="2852928"/>
            <a:ext cx="1911096" cy="1316736"/>
          </a:xfrm>
          <a:prstGeom prst="roundRect">
            <a:avLst>
              <a:gd name="adj" fmla="val 4167"/>
            </a:avLst>
          </a:prstGeom>
          <a:solidFill>
            <a:srgbClr val="F2F4F8"/>
          </a:solidFill>
          <a:ln w="9525">
            <a:solidFill>
              <a:srgbClr val="DDE3EC"/>
            </a:solidFill>
            <a:prstDash val="solid"/>
          </a:ln>
        </p:spPr>
      </p:sp>
      <p:sp>
        <p:nvSpPr>
          <p:cNvPr id="41" name="Shape 39"/>
          <p:cNvSpPr/>
          <p:nvPr/>
        </p:nvSpPr>
        <p:spPr>
          <a:xfrm>
            <a:off x="6931152" y="3035808"/>
            <a:ext cx="310896" cy="310896"/>
          </a:xfrm>
          <a:prstGeom prst="ellipse">
            <a:avLst/>
          </a:prstGeom>
          <a:solidFill>
            <a:srgbClr val="E0592A"/>
          </a:solidFill>
          <a:ln w="12700">
            <a:solidFill>
              <a:srgbClr val="E0592A"/>
            </a:solidFill>
            <a:prstDash val="solid"/>
          </a:ln>
        </p:spPr>
      </p:sp>
      <p:sp>
        <p:nvSpPr>
          <p:cNvPr id="42" name="Text 40"/>
          <p:cNvSpPr txBox="1"/>
          <p:nvPr/>
        </p:nvSpPr>
        <p:spPr>
          <a:xfrm>
            <a:off x="6931152"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8</a:t>
            </a:r>
            <a:endParaRPr lang="en-US" sz="1200" dirty="0"/>
          </a:p>
        </p:txBody>
      </p:sp>
      <p:sp>
        <p:nvSpPr>
          <p:cNvPr id="43" name="Text 41"/>
          <p:cNvSpPr txBox="1"/>
          <p:nvPr/>
        </p:nvSpPr>
        <p:spPr>
          <a:xfrm>
            <a:off x="6931152" y="3456432"/>
            <a:ext cx="1508760" cy="237744"/>
          </a:xfrm>
          <a:prstGeom prst="rect">
            <a:avLst/>
          </a:prstGeom>
          <a:noFill/>
          <a:ln/>
        </p:spPr>
        <p:txBody>
          <a:bodyPr wrap="square" lIns="0" tIns="0" rIns="0" bIns="0" rtlCol="0" anchor="t"/>
          <a:lstStyle/>
          <a:p>
            <a:pPr algn="l" indent="0" marL="0">
              <a:lnSpc>
                <a:spcPct val="108000"/>
              </a:lnSpc>
              <a:buNone/>
            </a:pPr>
            <a:r>
              <a:rPr lang="en-US" sz="1300" b="1" dirty="0">
                <a:solidFill>
                  <a:srgbClr val="0F1626"/>
                </a:solidFill>
                <a:latin typeface="Calibri" pitchFamily="34" charset="0"/>
                <a:ea typeface="Calibri" pitchFamily="34" charset="-122"/>
                <a:cs typeface="Calibri" pitchFamily="34" charset="-120"/>
              </a:rPr>
              <a:t>Persist</a:t>
            </a:r>
            <a:endParaRPr lang="en-US" sz="1300" dirty="0"/>
          </a:p>
        </p:txBody>
      </p:sp>
      <p:sp>
        <p:nvSpPr>
          <p:cNvPr id="44" name="Text 42"/>
          <p:cNvSpPr txBox="1"/>
          <p:nvPr/>
        </p:nvSpPr>
        <p:spPr>
          <a:xfrm>
            <a:off x="6931152" y="3730752"/>
            <a:ext cx="1508760" cy="384048"/>
          </a:xfrm>
          <a:prstGeom prst="rect">
            <a:avLst/>
          </a:prstGeom>
          <a:noFill/>
          <a:ln/>
        </p:spPr>
        <p:txBody>
          <a:bodyPr wrap="square" lIns="0" tIns="0" rIns="0" bIns="0" rtlCol="0" anchor="t"/>
          <a:lstStyle/>
          <a:p>
            <a:pPr algn="l" indent="0" marL="0">
              <a:lnSpc>
                <a:spcPct val="108000"/>
              </a:lnSpc>
              <a:buNone/>
            </a:pPr>
            <a:r>
              <a:rPr lang="en-US" sz="920" dirty="0">
                <a:solidFill>
                  <a:srgbClr val="22303F"/>
                </a:solidFill>
                <a:latin typeface="Calibri" pitchFamily="34" charset="0"/>
                <a:ea typeface="Calibri" pitchFamily="34" charset="-122"/>
                <a:cs typeface="Calibri" pitchFamily="34" charset="-120"/>
              </a:rPr>
              <a:t>Consolidation to snapshot; the next cycle inherits it.</a:t>
            </a:r>
            <a:endParaRPr lang="en-US" sz="920" dirty="0"/>
          </a:p>
        </p:txBody>
      </p:sp>
      <p:sp>
        <p:nvSpPr>
          <p:cNvPr id="45" name="Text 43"/>
          <p:cNvSpPr txBox="1"/>
          <p:nvPr/>
        </p:nvSpPr>
        <p:spPr>
          <a:xfrm>
            <a:off x="502920" y="4443984"/>
            <a:ext cx="8138160" cy="274320"/>
          </a:xfrm>
          <a:prstGeom prst="rect">
            <a:avLst/>
          </a:prstGeom>
          <a:noFill/>
          <a:ln/>
        </p:spPr>
        <p:txBody>
          <a:bodyPr wrap="square" lIns="0" tIns="0" rIns="0" bIns="0" rtlCol="0" anchor="t"/>
          <a:lstStyle/>
          <a:p>
            <a:pPr algn="l" indent="0" marL="0">
              <a:lnSpc>
                <a:spcPct val="108000"/>
              </a:lnSpc>
              <a:buNone/>
            </a:pPr>
            <a:r>
              <a:rPr lang="en-US" sz="1000" i="1" dirty="0">
                <a:solidFill>
                  <a:srgbClr val="6B7280"/>
                </a:solidFill>
                <a:latin typeface="Calibri" pitchFamily="34" charset="0"/>
                <a:ea typeface="Calibri" pitchFamily="34" charset="-122"/>
                <a:cs typeface="Calibri" pitchFamily="34" charset="-120"/>
              </a:rPr>
              <a:t>The loop is not conversation-driven. Endogenous rather than request-triggered execution is the operative distinction between an assistant and an agent.</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1626"/>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FFFFFF"/>
                </a:solidFill>
                <a:latin typeface="Cambria" pitchFamily="34" charset="0"/>
                <a:ea typeface="Cambria" pitchFamily="34" charset="-122"/>
                <a:cs typeface="Cambria" pitchFamily="34" charset="-120"/>
              </a:rPr>
              <a:t>Why the layer is unclaimed</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NOVELTY</a:t>
            </a:r>
            <a:endParaRPr lang="en-US" sz="950" dirty="0"/>
          </a:p>
        </p:txBody>
      </p:sp>
      <p:sp>
        <p:nvSpPr>
          <p:cNvPr id="4" name="Text 2"/>
          <p:cNvSpPr txBox="1"/>
          <p:nvPr/>
        </p:nvSpPr>
        <p:spPr>
          <a:xfrm>
            <a:off x="502920" y="969264"/>
            <a:ext cx="7863840" cy="274320"/>
          </a:xfrm>
          <a:prstGeom prst="rect">
            <a:avLst/>
          </a:prstGeom>
          <a:noFill/>
          <a:ln/>
        </p:spPr>
        <p:txBody>
          <a:bodyPr wrap="square" lIns="0" tIns="0" rIns="0" bIns="0" rtlCol="0" anchor="t"/>
          <a:lstStyle/>
          <a:p>
            <a:pPr algn="l" indent="0" marL="0">
              <a:lnSpc>
                <a:spcPct val="108000"/>
              </a:lnSpc>
              <a:buNone/>
            </a:pPr>
            <a:r>
              <a:rPr lang="en-US" sz="1200" dirty="0">
                <a:solidFill>
                  <a:srgbClr val="2E9E8F"/>
                </a:solidFill>
                <a:latin typeface="Calibri" pitchFamily="34" charset="0"/>
                <a:ea typeface="Calibri" pitchFamily="34" charset="-122"/>
                <a:cs typeface="Calibri" pitchFamily="34" charset="-120"/>
              </a:rPr>
              <a:t>The claim is not model performance. It is an architectural layer the field has left unoccupied while competing on scale.</a:t>
            </a:r>
            <a:endParaRPr lang="en-US" sz="1200" dirty="0"/>
          </a:p>
        </p:txBody>
      </p:sp>
      <p:sp>
        <p:nvSpPr>
          <p:cNvPr id="5" name="Shape 3"/>
          <p:cNvSpPr/>
          <p:nvPr/>
        </p:nvSpPr>
        <p:spPr>
          <a:xfrm>
            <a:off x="502920" y="1371600"/>
            <a:ext cx="8138160" cy="786384"/>
          </a:xfrm>
          <a:prstGeom prst="roundRect">
            <a:avLst>
              <a:gd name="adj" fmla="val 6977"/>
            </a:avLst>
          </a:prstGeom>
          <a:solidFill>
            <a:srgbClr val="1C2740"/>
          </a:solidFill>
          <a:ln w="12700">
            <a:solidFill>
              <a:srgbClr val="1C2740"/>
            </a:solidFill>
            <a:prstDash val="solid"/>
          </a:ln>
        </p:spPr>
      </p:sp>
      <p:sp>
        <p:nvSpPr>
          <p:cNvPr id="6" name="Text 4"/>
          <p:cNvSpPr txBox="1"/>
          <p:nvPr/>
        </p:nvSpPr>
        <p:spPr>
          <a:xfrm>
            <a:off x="758952" y="1527048"/>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Competition is concentrated at the model layer</a:t>
            </a:r>
            <a:endParaRPr lang="en-US" sz="1150" dirty="0"/>
          </a:p>
        </p:txBody>
      </p:sp>
      <p:sp>
        <p:nvSpPr>
          <p:cNvPr id="7" name="Text 5"/>
          <p:cNvSpPr txBox="1"/>
          <p:nvPr/>
        </p:nvSpPr>
        <p:spPr>
          <a:xfrm>
            <a:off x="3840480" y="1527048"/>
            <a:ext cx="4526280" cy="512064"/>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OpenAI, Anthropic, Google, Mistral and Meta contest the same category on scale and benchmark. The architecture around the model is near-identical across all of them and structurally thin, so the outcome of that race does not change what can be built above it.</a:t>
            </a:r>
            <a:endParaRPr lang="en-US" sz="960" dirty="0"/>
          </a:p>
        </p:txBody>
      </p:sp>
      <p:sp>
        <p:nvSpPr>
          <p:cNvPr id="8" name="Shape 6"/>
          <p:cNvSpPr/>
          <p:nvPr/>
        </p:nvSpPr>
        <p:spPr>
          <a:xfrm>
            <a:off x="502920" y="2212848"/>
            <a:ext cx="8138160" cy="786384"/>
          </a:xfrm>
          <a:prstGeom prst="roundRect">
            <a:avLst>
              <a:gd name="adj" fmla="val 6977"/>
            </a:avLst>
          </a:prstGeom>
          <a:solidFill>
            <a:srgbClr val="1C2740"/>
          </a:solidFill>
          <a:ln w="12700">
            <a:solidFill>
              <a:srgbClr val="1C2740"/>
            </a:solidFill>
            <a:prstDash val="solid"/>
          </a:ln>
        </p:spPr>
      </p:sp>
      <p:sp>
        <p:nvSpPr>
          <p:cNvPr id="9" name="Text 7"/>
          <p:cNvSpPr txBox="1"/>
          <p:nvPr/>
        </p:nvSpPr>
        <p:spPr>
          <a:xfrm>
            <a:off x="758952" y="2368296"/>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application layer is one repeated pattern</a:t>
            </a:r>
            <a:endParaRPr lang="en-US" sz="1150" dirty="0"/>
          </a:p>
        </p:txBody>
      </p:sp>
      <p:sp>
        <p:nvSpPr>
          <p:cNvPr id="10" name="Text 8"/>
          <p:cNvSpPr txBox="1"/>
          <p:nvPr/>
        </p:nvSpPr>
        <p:spPr>
          <a:xfrm>
            <a:off x="3840480" y="2368296"/>
            <a:ext cx="4526280" cy="512064"/>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Vector retrieval, prompt assembly, a tool schema, a control loop. Effectively every deployed product is an instance of it, and it confers no defensible position — the pattern is reproducible in days.</a:t>
            </a:r>
            <a:endParaRPr lang="en-US" sz="960" dirty="0"/>
          </a:p>
        </p:txBody>
      </p:sp>
      <p:sp>
        <p:nvSpPr>
          <p:cNvPr id="11" name="Shape 9"/>
          <p:cNvSpPr/>
          <p:nvPr/>
        </p:nvSpPr>
        <p:spPr>
          <a:xfrm>
            <a:off x="502920" y="3054096"/>
            <a:ext cx="8138160" cy="786384"/>
          </a:xfrm>
          <a:prstGeom prst="roundRect">
            <a:avLst>
              <a:gd name="adj" fmla="val 6977"/>
            </a:avLst>
          </a:prstGeom>
          <a:solidFill>
            <a:srgbClr val="1C2740"/>
          </a:solidFill>
          <a:ln w="12700">
            <a:solidFill>
              <a:srgbClr val="1C2740"/>
            </a:solidFill>
            <a:prstDash val="solid"/>
          </a:ln>
        </p:spPr>
      </p:sp>
      <p:sp>
        <p:nvSpPr>
          <p:cNvPr id="12" name="Text 10"/>
          <p:cNvSpPr txBox="1"/>
          <p:nvPr/>
        </p:nvSpPr>
        <p:spPr>
          <a:xfrm>
            <a:off x="758952" y="3209544"/>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Every mechanism has a literature and no implementation</a:t>
            </a:r>
            <a:endParaRPr lang="en-US" sz="1150" dirty="0"/>
          </a:p>
        </p:txBody>
      </p:sp>
      <p:sp>
        <p:nvSpPr>
          <p:cNvPr id="13" name="Text 11"/>
          <p:cNvSpPr txBox="1"/>
          <p:nvPr/>
        </p:nvSpPr>
        <p:spPr>
          <a:xfrm>
            <a:off x="3840480" y="3209544"/>
            <a:ext cx="4526280" cy="512064"/>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Bounded rationality, memory consolidation, intrinsic motivation, belief revision, metacognition, capability security. Each is established research. No integrated implementation exists as a running system.</a:t>
            </a:r>
            <a:endParaRPr lang="en-US" sz="960" dirty="0"/>
          </a:p>
        </p:txBody>
      </p:sp>
      <p:sp>
        <p:nvSpPr>
          <p:cNvPr id="14" name="Shape 12"/>
          <p:cNvSpPr/>
          <p:nvPr/>
        </p:nvSpPr>
        <p:spPr>
          <a:xfrm>
            <a:off x="502920" y="3895344"/>
            <a:ext cx="8138160" cy="786384"/>
          </a:xfrm>
          <a:prstGeom prst="roundRect">
            <a:avLst>
              <a:gd name="adj" fmla="val 6977"/>
            </a:avLst>
          </a:prstGeom>
          <a:solidFill>
            <a:srgbClr val="1C2740"/>
          </a:solidFill>
          <a:ln w="12700">
            <a:solidFill>
              <a:srgbClr val="1C2740"/>
            </a:solidFill>
            <a:prstDash val="solid"/>
          </a:ln>
        </p:spPr>
      </p:sp>
      <p:sp>
        <p:nvSpPr>
          <p:cNvPr id="15" name="Text 13"/>
          <p:cNvSpPr txBox="1"/>
          <p:nvPr/>
        </p:nvSpPr>
        <p:spPr>
          <a:xfrm>
            <a:off x="758952" y="4050792"/>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Patent applications in preparation</a:t>
            </a:r>
            <a:endParaRPr lang="en-US" sz="1150" dirty="0"/>
          </a:p>
        </p:txBody>
      </p:sp>
      <p:sp>
        <p:nvSpPr>
          <p:cNvPr id="16" name="Text 14"/>
          <p:cNvSpPr txBox="1"/>
          <p:nvPr/>
        </p:nvSpPr>
        <p:spPr>
          <a:xfrm>
            <a:off x="3840480" y="4050792"/>
            <a:ext cx="4526280" cy="512064"/>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The architecture is original work, documented, and not yet publicly disclosed. Disclosure timing is managed accordingly.</a:t>
            </a:r>
            <a:endParaRPr lang="en-US" sz="96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F1626"/>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FFFFFF"/>
                </a:solidFill>
                <a:latin typeface="Cambria" pitchFamily="34" charset="0"/>
                <a:ea typeface="Cambria" pitchFamily="34" charset="-122"/>
                <a:cs typeface="Cambria" pitchFamily="34" charset="-120"/>
              </a:rPr>
              <a:t>Why enterprise AI fails, structurally</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THE PROBLEM</a:t>
            </a:r>
            <a:endParaRPr lang="en-US" sz="950" dirty="0"/>
          </a:p>
        </p:txBody>
      </p:sp>
      <p:sp>
        <p:nvSpPr>
          <p:cNvPr id="4" name="Text 2"/>
          <p:cNvSpPr txBox="1"/>
          <p:nvPr/>
        </p:nvSpPr>
        <p:spPr>
          <a:xfrm>
            <a:off x="502920" y="969264"/>
            <a:ext cx="7863840" cy="274320"/>
          </a:xfrm>
          <a:prstGeom prst="rect">
            <a:avLst/>
          </a:prstGeom>
          <a:noFill/>
          <a:ln/>
        </p:spPr>
        <p:txBody>
          <a:bodyPr wrap="square" lIns="0" tIns="0" rIns="0" bIns="0" rtlCol="0" anchor="t"/>
          <a:lstStyle/>
          <a:p>
            <a:pPr algn="l" indent="0" marL="0">
              <a:lnSpc>
                <a:spcPct val="108000"/>
              </a:lnSpc>
              <a:buNone/>
            </a:pPr>
            <a:r>
              <a:rPr lang="en-US" sz="1200" dirty="0">
                <a:solidFill>
                  <a:srgbClr val="2E9E8F"/>
                </a:solidFill>
                <a:latin typeface="Calibri" pitchFamily="34" charset="0"/>
                <a:ea typeface="Calibri" pitchFamily="34" charset="-122"/>
                <a:cs typeface="Calibri" pitchFamily="34" charset="-120"/>
              </a:rPr>
              <a:t>The failure mode is consistent across deployments and is not attributable to model capability.</a:t>
            </a:r>
            <a:endParaRPr lang="en-US" sz="1200" dirty="0"/>
          </a:p>
        </p:txBody>
      </p:sp>
      <p:sp>
        <p:nvSpPr>
          <p:cNvPr id="5" name="Shape 3"/>
          <p:cNvSpPr/>
          <p:nvPr/>
        </p:nvSpPr>
        <p:spPr>
          <a:xfrm>
            <a:off x="502920" y="1371600"/>
            <a:ext cx="8138160" cy="768096"/>
          </a:xfrm>
          <a:prstGeom prst="roundRect">
            <a:avLst>
              <a:gd name="adj" fmla="val 7143"/>
            </a:avLst>
          </a:prstGeom>
          <a:solidFill>
            <a:srgbClr val="1C2740"/>
          </a:solidFill>
          <a:ln w="12700">
            <a:solidFill>
              <a:srgbClr val="1C2740"/>
            </a:solidFill>
            <a:prstDash val="solid"/>
          </a:ln>
        </p:spPr>
      </p:sp>
      <p:sp>
        <p:nvSpPr>
          <p:cNvPr id="6" name="Text 4"/>
          <p:cNvSpPr txBox="1"/>
          <p:nvPr/>
        </p:nvSpPr>
        <p:spPr>
          <a:xfrm>
            <a:off x="758952" y="1527048"/>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Similarity retrieval substituted for comprehension</a:t>
            </a:r>
            <a:endParaRPr lang="en-US" sz="1150" dirty="0"/>
          </a:p>
        </p:txBody>
      </p:sp>
      <p:sp>
        <p:nvSpPr>
          <p:cNvPr id="7" name="Text 5"/>
          <p:cNvSpPr txBox="1"/>
          <p:nvPr/>
        </p:nvSpPr>
        <p:spPr>
          <a:xfrm>
            <a:off x="3840480" y="1527048"/>
            <a:ext cx="4526280" cy="493776"/>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Passages are selected by embedding proximity to the query and prepended to a prompt. Nothing represents why a passage is relevant, so retrieval failure is undetectable from inside the system: it degrades silently rather than erroring.</a:t>
            </a:r>
            <a:endParaRPr lang="en-US" sz="960" dirty="0"/>
          </a:p>
        </p:txBody>
      </p:sp>
      <p:sp>
        <p:nvSpPr>
          <p:cNvPr id="8" name="Shape 6"/>
          <p:cNvSpPr/>
          <p:nvPr/>
        </p:nvSpPr>
        <p:spPr>
          <a:xfrm>
            <a:off x="502920" y="2194560"/>
            <a:ext cx="8138160" cy="768096"/>
          </a:xfrm>
          <a:prstGeom prst="roundRect">
            <a:avLst>
              <a:gd name="adj" fmla="val 7143"/>
            </a:avLst>
          </a:prstGeom>
          <a:solidFill>
            <a:srgbClr val="1C2740"/>
          </a:solidFill>
          <a:ln w="12700">
            <a:solidFill>
              <a:srgbClr val="1C2740"/>
            </a:solidFill>
            <a:prstDash val="solid"/>
          </a:ln>
        </p:spPr>
      </p:sp>
      <p:sp>
        <p:nvSpPr>
          <p:cNvPr id="9" name="Text 7"/>
          <p:cNvSpPr txBox="1"/>
          <p:nvPr/>
        </p:nvSpPr>
        <p:spPr>
          <a:xfrm>
            <a:off x="758952" y="2350008"/>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No state accumulates</a:t>
            </a:r>
            <a:endParaRPr lang="en-US" sz="1150" dirty="0"/>
          </a:p>
        </p:txBody>
      </p:sp>
      <p:sp>
        <p:nvSpPr>
          <p:cNvPr id="10" name="Text 8"/>
          <p:cNvSpPr txBox="1"/>
          <p:nvPr/>
        </p:nvSpPr>
        <p:spPr>
          <a:xfrm>
            <a:off x="3840480" y="2350008"/>
            <a:ext cx="4526280" cy="493776"/>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Each invocation initialises from zero. Nothing compounds and no institutional knowledge accrues, so marginal value does not rise with usage — which is exactly what the business case assumed it would.</a:t>
            </a:r>
            <a:endParaRPr lang="en-US" sz="960" dirty="0"/>
          </a:p>
        </p:txBody>
      </p:sp>
      <p:sp>
        <p:nvSpPr>
          <p:cNvPr id="11" name="Shape 9"/>
          <p:cNvSpPr/>
          <p:nvPr/>
        </p:nvSpPr>
        <p:spPr>
          <a:xfrm>
            <a:off x="502920" y="3017520"/>
            <a:ext cx="8138160" cy="768096"/>
          </a:xfrm>
          <a:prstGeom prst="roundRect">
            <a:avLst>
              <a:gd name="adj" fmla="val 7143"/>
            </a:avLst>
          </a:prstGeom>
          <a:solidFill>
            <a:srgbClr val="1C2740"/>
          </a:solidFill>
          <a:ln w="12700">
            <a:solidFill>
              <a:srgbClr val="1C2740"/>
            </a:solidFill>
            <a:prstDash val="solid"/>
          </a:ln>
        </p:spPr>
      </p:sp>
      <p:sp>
        <p:nvSpPr>
          <p:cNvPr id="12" name="Text 10"/>
          <p:cNvSpPr txBox="1"/>
          <p:nvPr/>
        </p:nvSpPr>
        <p:spPr>
          <a:xfrm>
            <a:off x="758952" y="3172968"/>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Purely reactive execution</a:t>
            </a:r>
            <a:endParaRPr lang="en-US" sz="1150" dirty="0"/>
          </a:p>
        </p:txBody>
      </p:sp>
      <p:sp>
        <p:nvSpPr>
          <p:cNvPr id="13" name="Text 11"/>
          <p:cNvSpPr txBox="1"/>
          <p:nvPr/>
        </p:nvSpPr>
        <p:spPr>
          <a:xfrm>
            <a:off x="3840480" y="3172968"/>
            <a:ext cx="4526280" cy="493776"/>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The system originates nothing. It cannot surface a problem that was not already suspected, which excludes the highest-value class of work and leaves it competing with a search box.</a:t>
            </a:r>
            <a:endParaRPr lang="en-US" sz="960" dirty="0"/>
          </a:p>
        </p:txBody>
      </p:sp>
      <p:sp>
        <p:nvSpPr>
          <p:cNvPr id="14" name="Shape 12"/>
          <p:cNvSpPr/>
          <p:nvPr/>
        </p:nvSpPr>
        <p:spPr>
          <a:xfrm>
            <a:off x="502920" y="3840480"/>
            <a:ext cx="8138160" cy="768096"/>
          </a:xfrm>
          <a:prstGeom prst="roundRect">
            <a:avLst>
              <a:gd name="adj" fmla="val 7143"/>
            </a:avLst>
          </a:prstGeom>
          <a:solidFill>
            <a:srgbClr val="1C2740"/>
          </a:solidFill>
          <a:ln w="12700">
            <a:solidFill>
              <a:srgbClr val="1C2740"/>
            </a:solidFill>
            <a:prstDash val="solid"/>
          </a:ln>
        </p:spPr>
      </p:sp>
      <p:sp>
        <p:nvSpPr>
          <p:cNvPr id="15" name="Text 13"/>
          <p:cNvSpPr txBox="1"/>
          <p:nvPr/>
        </p:nvSpPr>
        <p:spPr>
          <a:xfrm>
            <a:off x="758952" y="3995928"/>
            <a:ext cx="292608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No enforceable authority boundary</a:t>
            </a:r>
            <a:endParaRPr lang="en-US" sz="1150" dirty="0"/>
          </a:p>
        </p:txBody>
      </p:sp>
      <p:sp>
        <p:nvSpPr>
          <p:cNvPr id="16" name="Text 14"/>
          <p:cNvSpPr txBox="1"/>
          <p:nvPr/>
        </p:nvSpPr>
        <p:spPr>
          <a:xfrm>
            <a:off x="3840480" y="3995928"/>
            <a:ext cx="4526280" cy="493776"/>
          </a:xfrm>
          <a:prstGeom prst="rect">
            <a:avLst/>
          </a:prstGeom>
          <a:noFill/>
          <a:ln/>
        </p:spPr>
        <p:txBody>
          <a:bodyPr wrap="square" lIns="0" tIns="0" rIns="0" bIns="0" rtlCol="0" anchor="t"/>
          <a:lstStyle/>
          <a:p>
            <a:pPr algn="l" indent="0" marL="0">
              <a:lnSpc>
                <a:spcPct val="108000"/>
              </a:lnSpc>
              <a:buNone/>
            </a:pPr>
            <a:r>
              <a:rPr lang="en-US" sz="960" dirty="0">
                <a:solidFill>
                  <a:srgbClr val="C9D1E0"/>
                </a:solidFill>
                <a:latin typeface="Calibri" pitchFamily="34" charset="0"/>
                <a:ea typeface="Calibri" pitchFamily="34" charset="-122"/>
                <a:cs typeface="Calibri" pitchFamily="34" charset="-120"/>
              </a:rPr>
              <a:t>Either it cannot act, and remains a demonstration, or it acts through an unmediated tool list with no reconstructable record of what was executed under whose authority.</a:t>
            </a:r>
            <a:endParaRPr lang="en-US" sz="960" dirty="0"/>
          </a:p>
        </p:txBody>
      </p:sp>
      <p:sp>
        <p:nvSpPr>
          <p:cNvPr id="17" name="Text 15"/>
          <p:cNvSpPr txBox="1"/>
          <p:nvPr/>
        </p:nvSpPr>
        <p:spPr>
          <a:xfrm>
            <a:off x="502920" y="4700016"/>
            <a:ext cx="8138160" cy="274320"/>
          </a:xfrm>
          <a:prstGeom prst="rect">
            <a:avLst/>
          </a:prstGeom>
          <a:noFill/>
          <a:ln/>
        </p:spPr>
        <p:txBody>
          <a:bodyPr wrap="square" lIns="0" tIns="0" rIns="0" bIns="0" rtlCol="0" anchor="t"/>
          <a:lstStyle/>
          <a:p>
            <a:pPr algn="l" indent="0" marL="0">
              <a:lnSpc>
                <a:spcPct val="108000"/>
              </a:lnSpc>
              <a:buNone/>
            </a:pPr>
            <a:r>
              <a:rPr lang="en-US" sz="980" i="1" dirty="0">
                <a:solidFill>
                  <a:srgbClr val="C9D1E0"/>
                </a:solidFill>
                <a:latin typeface="Calibri" pitchFamily="34" charset="0"/>
                <a:ea typeface="Calibri" pitchFamily="34" charset="-122"/>
                <a:cs typeface="Calibri" pitchFamily="34" charset="-120"/>
              </a:rPr>
              <a:t>The pilot succeeds and the deployment stalls. The deficiency is structural, and prompt engineering does not reach it.</a:t>
            </a:r>
            <a:endParaRPr lang="en-US" sz="98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Architectural comparison</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TECHNICAL ADVANCEMENT</a:t>
            </a:r>
            <a:endParaRPr lang="en-US" sz="950" dirty="0"/>
          </a:p>
        </p:txBody>
      </p:sp>
      <p:sp>
        <p:nvSpPr>
          <p:cNvPr id="4" name="Text 2"/>
          <p:cNvSpPr txBox="1"/>
          <p:nvPr/>
        </p:nvSpPr>
        <p:spPr>
          <a:xfrm>
            <a:off x="502920" y="950976"/>
            <a:ext cx="3959352" cy="274320"/>
          </a:xfrm>
          <a:prstGeom prst="rect">
            <a:avLst/>
          </a:prstGeom>
          <a:noFill/>
          <a:ln/>
        </p:spPr>
        <p:txBody>
          <a:bodyPr wrap="square" lIns="0" tIns="0" rIns="0" bIns="0" rtlCol="0" anchor="t"/>
          <a:lstStyle/>
          <a:p>
            <a:pPr algn="l" indent="0" marL="0">
              <a:lnSpc>
                <a:spcPct val="108000"/>
              </a:lnSpc>
              <a:buNone/>
            </a:pPr>
            <a:r>
              <a:rPr lang="en-US" sz="950" b="1" dirty="0">
                <a:solidFill>
                  <a:srgbClr val="6B7280"/>
                </a:solidFill>
                <a:latin typeface="Calibri" pitchFamily="34" charset="0"/>
                <a:ea typeface="Calibri" pitchFamily="34" charset="-122"/>
                <a:cs typeface="Calibri" pitchFamily="34" charset="-120"/>
              </a:rPr>
              <a:t>PREVAILING ARCHITECTURE</a:t>
            </a:r>
            <a:endParaRPr lang="en-US" sz="950" dirty="0"/>
          </a:p>
        </p:txBody>
      </p:sp>
      <p:sp>
        <p:nvSpPr>
          <p:cNvPr id="5" name="Text 3"/>
          <p:cNvSpPr txBox="1"/>
          <p:nvPr/>
        </p:nvSpPr>
        <p:spPr>
          <a:xfrm>
            <a:off x="4681728" y="950976"/>
            <a:ext cx="3959352" cy="274320"/>
          </a:xfrm>
          <a:prstGeom prst="rect">
            <a:avLst/>
          </a:prstGeom>
          <a:noFill/>
          <a:ln/>
        </p:spPr>
        <p:txBody>
          <a:bodyPr wrap="square" lIns="0" tIns="0" rIns="0" bIns="0" rtlCol="0" anchor="t"/>
          <a:lstStyle/>
          <a:p>
            <a:pPr algn="l" indent="0" marL="0">
              <a:lnSpc>
                <a:spcPct val="108000"/>
              </a:lnSpc>
              <a:buNone/>
            </a:pPr>
            <a:r>
              <a:rPr lang="en-US" sz="950" b="1" dirty="0">
                <a:solidFill>
                  <a:srgbClr val="E0592A"/>
                </a:solidFill>
                <a:latin typeface="Calibri" pitchFamily="34" charset="0"/>
                <a:ea typeface="Calibri" pitchFamily="34" charset="-122"/>
                <a:cs typeface="Calibri" pitchFamily="34" charset="-120"/>
              </a:rPr>
              <a:t>J</a:t>
            </a:r>
            <a:endParaRPr lang="en-US" sz="950" dirty="0"/>
          </a:p>
        </p:txBody>
      </p:sp>
      <p:sp>
        <p:nvSpPr>
          <p:cNvPr id="6" name="Shape 4"/>
          <p:cNvSpPr/>
          <p:nvPr/>
        </p:nvSpPr>
        <p:spPr>
          <a:xfrm>
            <a:off x="502920" y="1261872"/>
            <a:ext cx="3959352" cy="475488"/>
          </a:xfrm>
          <a:prstGeom prst="roundRect">
            <a:avLst>
              <a:gd name="adj" fmla="val 11538"/>
            </a:avLst>
          </a:prstGeom>
          <a:solidFill>
            <a:srgbClr val="F2F4F8"/>
          </a:solidFill>
          <a:ln w="9525">
            <a:solidFill>
              <a:srgbClr val="DDE3EC"/>
            </a:solidFill>
            <a:prstDash val="solid"/>
          </a:ln>
        </p:spPr>
      </p:sp>
      <p:sp>
        <p:nvSpPr>
          <p:cNvPr id="7" name="Text 5"/>
          <p:cNvSpPr txBox="1"/>
          <p:nvPr/>
        </p:nvSpPr>
        <p:spPr>
          <a:xfrm>
            <a:off x="685800" y="1399032"/>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A context window: a storage bound, not a policy</a:t>
            </a:r>
            <a:endParaRPr lang="en-US" sz="980" dirty="0"/>
          </a:p>
        </p:txBody>
      </p:sp>
      <p:sp>
        <p:nvSpPr>
          <p:cNvPr id="8" name="Shape 6"/>
          <p:cNvSpPr/>
          <p:nvPr/>
        </p:nvSpPr>
        <p:spPr>
          <a:xfrm>
            <a:off x="4681728" y="1261872"/>
            <a:ext cx="3959352" cy="475488"/>
          </a:xfrm>
          <a:prstGeom prst="roundRect">
            <a:avLst>
              <a:gd name="adj" fmla="val 11538"/>
            </a:avLst>
          </a:prstGeom>
          <a:solidFill>
            <a:srgbClr val="F2F4F8"/>
          </a:solidFill>
          <a:ln w="12700">
            <a:solidFill>
              <a:srgbClr val="F2F4F8"/>
            </a:solidFill>
            <a:prstDash val="solid"/>
          </a:ln>
        </p:spPr>
      </p:sp>
      <p:sp>
        <p:nvSpPr>
          <p:cNvPr id="9" name="Text 7"/>
          <p:cNvSpPr txBox="1"/>
          <p:nvPr/>
        </p:nvSpPr>
        <p:spPr>
          <a:xfrm>
            <a:off x="4864608" y="1399032"/>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Attention allocated by bid and grant under a capacity bound</a:t>
            </a:r>
            <a:endParaRPr lang="en-US" sz="980" dirty="0"/>
          </a:p>
        </p:txBody>
      </p:sp>
      <p:sp>
        <p:nvSpPr>
          <p:cNvPr id="10" name="Shape 8"/>
          <p:cNvSpPr/>
          <p:nvPr/>
        </p:nvSpPr>
        <p:spPr>
          <a:xfrm>
            <a:off x="502920" y="1792224"/>
            <a:ext cx="3959352" cy="475488"/>
          </a:xfrm>
          <a:prstGeom prst="roundRect">
            <a:avLst>
              <a:gd name="adj" fmla="val 11538"/>
            </a:avLst>
          </a:prstGeom>
          <a:solidFill>
            <a:srgbClr val="F2F4F8"/>
          </a:solidFill>
          <a:ln w="9525">
            <a:solidFill>
              <a:srgbClr val="DDE3EC"/>
            </a:solidFill>
            <a:prstDash val="solid"/>
          </a:ln>
        </p:spPr>
      </p:sp>
      <p:sp>
        <p:nvSpPr>
          <p:cNvPr id="11" name="Text 9"/>
          <p:cNvSpPr txBox="1"/>
          <p:nvPr/>
        </p:nvSpPr>
        <p:spPr>
          <a:xfrm>
            <a:off x="685800" y="1929384"/>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Undifferentiated storage, selected by proximity</a:t>
            </a:r>
            <a:endParaRPr lang="en-US" sz="980" dirty="0"/>
          </a:p>
        </p:txBody>
      </p:sp>
      <p:sp>
        <p:nvSpPr>
          <p:cNvPr id="12" name="Shape 10"/>
          <p:cNvSpPr/>
          <p:nvPr/>
        </p:nvSpPr>
        <p:spPr>
          <a:xfrm>
            <a:off x="4681728" y="1792224"/>
            <a:ext cx="3959352" cy="475488"/>
          </a:xfrm>
          <a:prstGeom prst="roundRect">
            <a:avLst>
              <a:gd name="adj" fmla="val 11538"/>
            </a:avLst>
          </a:prstGeom>
          <a:solidFill>
            <a:srgbClr val="F2F4F8"/>
          </a:solidFill>
          <a:ln w="12700">
            <a:solidFill>
              <a:srgbClr val="F2F4F8"/>
            </a:solidFill>
            <a:prstDash val="solid"/>
          </a:ln>
        </p:spPr>
      </p:sp>
      <p:sp>
        <p:nvSpPr>
          <p:cNvPr id="13" name="Text 11"/>
          <p:cNvSpPr txBox="1"/>
          <p:nvPr/>
        </p:nvSpPr>
        <p:spPr>
          <a:xfrm>
            <a:off x="4864608" y="1929384"/>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Memory priced, decayed and consolidated by salience</a:t>
            </a:r>
            <a:endParaRPr lang="en-US" sz="980" dirty="0"/>
          </a:p>
        </p:txBody>
      </p:sp>
      <p:sp>
        <p:nvSpPr>
          <p:cNvPr id="14" name="Shape 12"/>
          <p:cNvSpPr/>
          <p:nvPr/>
        </p:nvSpPr>
        <p:spPr>
          <a:xfrm>
            <a:off x="502920" y="2322576"/>
            <a:ext cx="3959352" cy="475488"/>
          </a:xfrm>
          <a:prstGeom prst="roundRect">
            <a:avLst>
              <a:gd name="adj" fmla="val 11538"/>
            </a:avLst>
          </a:prstGeom>
          <a:solidFill>
            <a:srgbClr val="F2F4F8"/>
          </a:solidFill>
          <a:ln w="9525">
            <a:solidFill>
              <a:srgbClr val="DDE3EC"/>
            </a:solidFill>
            <a:prstDash val="solid"/>
          </a:ln>
        </p:spPr>
      </p:sp>
      <p:sp>
        <p:nvSpPr>
          <p:cNvPr id="15" name="Text 13"/>
          <p:cNvSpPr txBox="1"/>
          <p:nvPr/>
        </p:nvSpPr>
        <p:spPr>
          <a:xfrm>
            <a:off x="685800" y="2459736"/>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Execution only on external request</a:t>
            </a:r>
            <a:endParaRPr lang="en-US" sz="980" dirty="0"/>
          </a:p>
        </p:txBody>
      </p:sp>
      <p:sp>
        <p:nvSpPr>
          <p:cNvPr id="16" name="Shape 14"/>
          <p:cNvSpPr/>
          <p:nvPr/>
        </p:nvSpPr>
        <p:spPr>
          <a:xfrm>
            <a:off x="4681728" y="2322576"/>
            <a:ext cx="3959352" cy="475488"/>
          </a:xfrm>
          <a:prstGeom prst="roundRect">
            <a:avLst>
              <a:gd name="adj" fmla="val 11538"/>
            </a:avLst>
          </a:prstGeom>
          <a:solidFill>
            <a:srgbClr val="F2F4F8"/>
          </a:solidFill>
          <a:ln w="12700">
            <a:solidFill>
              <a:srgbClr val="F2F4F8"/>
            </a:solidFill>
            <a:prstDash val="solid"/>
          </a:ln>
        </p:spPr>
      </p:sp>
      <p:sp>
        <p:nvSpPr>
          <p:cNvPr id="17" name="Text 15"/>
          <p:cNvSpPr txBox="1"/>
          <p:nvPr/>
        </p:nvSpPr>
        <p:spPr>
          <a:xfrm>
            <a:off x="4864608" y="2459736"/>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Prediction error triggering autonomous investigation</a:t>
            </a:r>
            <a:endParaRPr lang="en-US" sz="980" dirty="0"/>
          </a:p>
        </p:txBody>
      </p:sp>
      <p:sp>
        <p:nvSpPr>
          <p:cNvPr id="18" name="Shape 16"/>
          <p:cNvSpPr/>
          <p:nvPr/>
        </p:nvSpPr>
        <p:spPr>
          <a:xfrm>
            <a:off x="502920" y="2852928"/>
            <a:ext cx="3959352" cy="475488"/>
          </a:xfrm>
          <a:prstGeom prst="roundRect">
            <a:avLst>
              <a:gd name="adj" fmla="val 11538"/>
            </a:avLst>
          </a:prstGeom>
          <a:solidFill>
            <a:srgbClr val="F2F4F8"/>
          </a:solidFill>
          <a:ln w="9525">
            <a:solidFill>
              <a:srgbClr val="DDE3EC"/>
            </a:solidFill>
            <a:prstDash val="solid"/>
          </a:ln>
        </p:spPr>
      </p:sp>
      <p:sp>
        <p:nvSpPr>
          <p:cNvPr id="19" name="Text 17"/>
          <p:cNvSpPr txBox="1"/>
          <p:nvPr/>
        </p:nvSpPr>
        <p:spPr>
          <a:xfrm>
            <a:off x="685800" y="2990088"/>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Single-threaded, one turn at a time</a:t>
            </a:r>
            <a:endParaRPr lang="en-US" sz="980" dirty="0"/>
          </a:p>
        </p:txBody>
      </p:sp>
      <p:sp>
        <p:nvSpPr>
          <p:cNvPr id="20" name="Shape 18"/>
          <p:cNvSpPr/>
          <p:nvPr/>
        </p:nvSpPr>
        <p:spPr>
          <a:xfrm>
            <a:off x="4681728" y="2852928"/>
            <a:ext cx="3959352" cy="475488"/>
          </a:xfrm>
          <a:prstGeom prst="roundRect">
            <a:avLst>
              <a:gd name="adj" fmla="val 11538"/>
            </a:avLst>
          </a:prstGeom>
          <a:solidFill>
            <a:srgbClr val="F2F4F8"/>
          </a:solidFill>
          <a:ln w="12700">
            <a:solidFill>
              <a:srgbClr val="F2F4F8"/>
            </a:solidFill>
            <a:prstDash val="solid"/>
          </a:ln>
        </p:spPr>
      </p:sp>
      <p:sp>
        <p:nvSpPr>
          <p:cNvPr id="21" name="Text 19"/>
          <p:cNvSpPr txBox="1"/>
          <p:nvPr/>
        </p:nvSpPr>
        <p:spPr>
          <a:xfrm>
            <a:off x="4864608" y="2990088"/>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Concurrent investigations, deferred and resumed with state</a:t>
            </a:r>
            <a:endParaRPr lang="en-US" sz="980" dirty="0"/>
          </a:p>
        </p:txBody>
      </p:sp>
      <p:sp>
        <p:nvSpPr>
          <p:cNvPr id="22" name="Shape 20"/>
          <p:cNvSpPr/>
          <p:nvPr/>
        </p:nvSpPr>
        <p:spPr>
          <a:xfrm>
            <a:off x="502920" y="3383280"/>
            <a:ext cx="3959352" cy="475488"/>
          </a:xfrm>
          <a:prstGeom prst="roundRect">
            <a:avLst>
              <a:gd name="adj" fmla="val 11538"/>
            </a:avLst>
          </a:prstGeom>
          <a:solidFill>
            <a:srgbClr val="F2F4F8"/>
          </a:solidFill>
          <a:ln w="9525">
            <a:solidFill>
              <a:srgbClr val="DDE3EC"/>
            </a:solidFill>
            <a:prstDash val="solid"/>
          </a:ln>
        </p:spPr>
      </p:sp>
      <p:sp>
        <p:nvSpPr>
          <p:cNvPr id="23" name="Text 21"/>
          <p:cNvSpPr txBox="1"/>
          <p:nvPr/>
        </p:nvSpPr>
        <p:spPr>
          <a:xfrm>
            <a:off x="685800" y="3520440"/>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Output without derivation or provenance</a:t>
            </a:r>
            <a:endParaRPr lang="en-US" sz="980" dirty="0"/>
          </a:p>
        </p:txBody>
      </p:sp>
      <p:sp>
        <p:nvSpPr>
          <p:cNvPr id="24" name="Shape 22"/>
          <p:cNvSpPr/>
          <p:nvPr/>
        </p:nvSpPr>
        <p:spPr>
          <a:xfrm>
            <a:off x="4681728" y="3383280"/>
            <a:ext cx="3959352" cy="475488"/>
          </a:xfrm>
          <a:prstGeom prst="roundRect">
            <a:avLst>
              <a:gd name="adj" fmla="val 11538"/>
            </a:avLst>
          </a:prstGeom>
          <a:solidFill>
            <a:srgbClr val="F2F4F8"/>
          </a:solidFill>
          <a:ln w="12700">
            <a:solidFill>
              <a:srgbClr val="F2F4F8"/>
            </a:solidFill>
            <a:prstDash val="solid"/>
          </a:ln>
        </p:spPr>
      </p:sp>
      <p:sp>
        <p:nvSpPr>
          <p:cNvPr id="25" name="Text 23"/>
          <p:cNvSpPr txBox="1"/>
          <p:nvPr/>
        </p:nvSpPr>
        <p:spPr>
          <a:xfrm>
            <a:off x="4864608" y="3520440"/>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Beliefs carrying evidence, confidence and revision history</a:t>
            </a:r>
            <a:endParaRPr lang="en-US" sz="980" dirty="0"/>
          </a:p>
        </p:txBody>
      </p:sp>
      <p:sp>
        <p:nvSpPr>
          <p:cNvPr id="26" name="Shape 24"/>
          <p:cNvSpPr/>
          <p:nvPr/>
        </p:nvSpPr>
        <p:spPr>
          <a:xfrm>
            <a:off x="502920" y="3913632"/>
            <a:ext cx="3959352" cy="475488"/>
          </a:xfrm>
          <a:prstGeom prst="roundRect">
            <a:avLst>
              <a:gd name="adj" fmla="val 11538"/>
            </a:avLst>
          </a:prstGeom>
          <a:solidFill>
            <a:srgbClr val="F2F4F8"/>
          </a:solidFill>
          <a:ln w="9525">
            <a:solidFill>
              <a:srgbClr val="DDE3EC"/>
            </a:solidFill>
            <a:prstDash val="solid"/>
          </a:ln>
        </p:spPr>
      </p:sp>
      <p:sp>
        <p:nvSpPr>
          <p:cNvPr id="27" name="Text 25"/>
          <p:cNvSpPr txBox="1"/>
          <p:nvPr/>
        </p:nvSpPr>
        <p:spPr>
          <a:xfrm>
            <a:off x="685800" y="4050792"/>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Fluency uncorrelated with reliability</a:t>
            </a:r>
            <a:endParaRPr lang="en-US" sz="980" dirty="0"/>
          </a:p>
        </p:txBody>
      </p:sp>
      <p:sp>
        <p:nvSpPr>
          <p:cNvPr id="28" name="Shape 26"/>
          <p:cNvSpPr/>
          <p:nvPr/>
        </p:nvSpPr>
        <p:spPr>
          <a:xfrm>
            <a:off x="4681728" y="3913632"/>
            <a:ext cx="3959352" cy="475488"/>
          </a:xfrm>
          <a:prstGeom prst="roundRect">
            <a:avLst>
              <a:gd name="adj" fmla="val 11538"/>
            </a:avLst>
          </a:prstGeom>
          <a:solidFill>
            <a:srgbClr val="F2F4F8"/>
          </a:solidFill>
          <a:ln w="12700">
            <a:solidFill>
              <a:srgbClr val="F2F4F8"/>
            </a:solidFill>
            <a:prstDash val="solid"/>
          </a:ln>
        </p:spPr>
      </p:sp>
      <p:sp>
        <p:nvSpPr>
          <p:cNvPr id="29" name="Text 27"/>
          <p:cNvSpPr txBox="1"/>
          <p:nvPr/>
        </p:nvSpPr>
        <p:spPr>
          <a:xfrm>
            <a:off x="4864608" y="4050792"/>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A self-model calibrated against recorded outcomes</a:t>
            </a:r>
            <a:endParaRPr lang="en-US" sz="980" dirty="0"/>
          </a:p>
        </p:txBody>
      </p:sp>
      <p:sp>
        <p:nvSpPr>
          <p:cNvPr id="30" name="Shape 28"/>
          <p:cNvSpPr/>
          <p:nvPr/>
        </p:nvSpPr>
        <p:spPr>
          <a:xfrm>
            <a:off x="502920" y="4443984"/>
            <a:ext cx="3959352" cy="475488"/>
          </a:xfrm>
          <a:prstGeom prst="roundRect">
            <a:avLst>
              <a:gd name="adj" fmla="val 11538"/>
            </a:avLst>
          </a:prstGeom>
          <a:solidFill>
            <a:srgbClr val="F2F4F8"/>
          </a:solidFill>
          <a:ln w="9525">
            <a:solidFill>
              <a:srgbClr val="DDE3EC"/>
            </a:solidFill>
            <a:prstDash val="solid"/>
          </a:ln>
        </p:spPr>
      </p:sp>
      <p:sp>
        <p:nvSpPr>
          <p:cNvPr id="31" name="Text 29"/>
          <p:cNvSpPr txBox="1"/>
          <p:nvPr/>
        </p:nvSpPr>
        <p:spPr>
          <a:xfrm>
            <a:off x="685800" y="4581144"/>
            <a:ext cx="3593592" cy="274320"/>
          </a:xfrm>
          <a:prstGeom prst="rect">
            <a:avLst/>
          </a:prstGeom>
          <a:noFill/>
          <a:ln/>
        </p:spPr>
        <p:txBody>
          <a:bodyPr wrap="square" lIns="0" tIns="0" rIns="0" bIns="0" rtlCol="0" anchor="t"/>
          <a:lstStyle/>
          <a:p>
            <a:pPr algn="l" indent="0" marL="0">
              <a:lnSpc>
                <a:spcPct val="108000"/>
              </a:lnSpc>
              <a:buNone/>
            </a:pPr>
            <a:r>
              <a:rPr lang="en-US" sz="980" dirty="0">
                <a:solidFill>
                  <a:srgbClr val="6B7280"/>
                </a:solidFill>
                <a:latin typeface="Calibri" pitchFamily="34" charset="0"/>
                <a:ea typeface="Calibri" pitchFamily="34" charset="-122"/>
                <a:cs typeface="Calibri" pitchFamily="34" charset="-120"/>
              </a:rPr>
              <a:t>An unmediated tool list</a:t>
            </a:r>
            <a:endParaRPr lang="en-US" sz="980" dirty="0"/>
          </a:p>
        </p:txBody>
      </p:sp>
      <p:sp>
        <p:nvSpPr>
          <p:cNvPr id="32" name="Shape 30"/>
          <p:cNvSpPr/>
          <p:nvPr/>
        </p:nvSpPr>
        <p:spPr>
          <a:xfrm>
            <a:off x="4681728" y="4443984"/>
            <a:ext cx="3959352" cy="475488"/>
          </a:xfrm>
          <a:prstGeom prst="roundRect">
            <a:avLst>
              <a:gd name="adj" fmla="val 11538"/>
            </a:avLst>
          </a:prstGeom>
          <a:solidFill>
            <a:srgbClr val="F2F4F8"/>
          </a:solidFill>
          <a:ln w="12700">
            <a:solidFill>
              <a:srgbClr val="F2F4F8"/>
            </a:solidFill>
            <a:prstDash val="solid"/>
          </a:ln>
        </p:spPr>
      </p:sp>
      <p:sp>
        <p:nvSpPr>
          <p:cNvPr id="33" name="Text 31"/>
          <p:cNvSpPr txBox="1"/>
          <p:nvPr/>
        </p:nvSpPr>
        <p:spPr>
          <a:xfrm>
            <a:off x="4864608" y="4581144"/>
            <a:ext cx="3593592" cy="274320"/>
          </a:xfrm>
          <a:prstGeom prst="rect">
            <a:avLst/>
          </a:prstGeom>
          <a:noFill/>
          <a:ln/>
        </p:spPr>
        <p:txBody>
          <a:bodyPr wrap="square" lIns="0" tIns="0" rIns="0" bIns="0" rtlCol="0" anchor="t"/>
          <a:lstStyle/>
          <a:p>
            <a:pPr algn="l" indent="0" marL="0">
              <a:lnSpc>
                <a:spcPct val="108000"/>
              </a:lnSpc>
              <a:buNone/>
            </a:pPr>
            <a:r>
              <a:rPr lang="en-US" sz="980" b="1" dirty="0">
                <a:solidFill>
                  <a:srgbClr val="0F1626"/>
                </a:solidFill>
                <a:latin typeface="Calibri" pitchFamily="34" charset="0"/>
                <a:ea typeface="Calibri" pitchFamily="34" charset="-122"/>
                <a:cs typeface="Calibri" pitchFamily="34" charset="-120"/>
              </a:rPr>
              <a:t>A kernel mediating and recording every action</a:t>
            </a:r>
            <a:endParaRPr lang="en-US" sz="98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Failure mode, and the architectural response</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PROBLEM → SOLUTION</a:t>
            </a:r>
            <a:endParaRPr lang="en-US" sz="950" dirty="0"/>
          </a:p>
        </p:txBody>
      </p:sp>
      <p:sp>
        <p:nvSpPr>
          <p:cNvPr id="4" name="Shape 2"/>
          <p:cNvSpPr/>
          <p:nvPr/>
        </p:nvSpPr>
        <p:spPr>
          <a:xfrm>
            <a:off x="502920" y="1188720"/>
            <a:ext cx="8138160" cy="822960"/>
          </a:xfrm>
          <a:prstGeom prst="roundRect">
            <a:avLst>
              <a:gd name="adj" fmla="val 6667"/>
            </a:avLst>
          </a:prstGeom>
          <a:solidFill>
            <a:srgbClr val="F2F4F8"/>
          </a:solidFill>
          <a:ln w="12700">
            <a:solidFill>
              <a:srgbClr val="F2F4F8"/>
            </a:solidFill>
            <a:prstDash val="solid"/>
          </a:ln>
        </p:spPr>
      </p:sp>
      <p:sp>
        <p:nvSpPr>
          <p:cNvPr id="5" name="Text 3"/>
          <p:cNvSpPr txBox="1"/>
          <p:nvPr/>
        </p:nvSpPr>
        <p:spPr>
          <a:xfrm>
            <a:off x="758952" y="1335024"/>
            <a:ext cx="3108960" cy="566928"/>
          </a:xfrm>
          <a:prstGeom prst="rect">
            <a:avLst/>
          </a:prstGeom>
          <a:noFill/>
          <a:ln/>
        </p:spPr>
        <p:txBody>
          <a:bodyPr wrap="square" lIns="0" tIns="0" rIns="0" bIns="0" rtlCol="0" anchor="t"/>
          <a:lstStyle/>
          <a:p>
            <a:pPr algn="l" indent="0" marL="0">
              <a:lnSpc>
                <a:spcPct val="108000"/>
              </a:lnSpc>
              <a:buNone/>
            </a:pPr>
            <a:r>
              <a:rPr lang="en-US" sz="1100" b="1" dirty="0">
                <a:solidFill>
                  <a:srgbClr val="E0592A"/>
                </a:solidFill>
                <a:latin typeface="Calibri" pitchFamily="34" charset="0"/>
                <a:ea typeface="Calibri" pitchFamily="34" charset="-122"/>
                <a:cs typeface="Calibri" pitchFamily="34" charset="-120"/>
              </a:rPr>
              <a:t>The pilot succeeded and the deployment did not</a:t>
            </a:r>
            <a:endParaRPr lang="en-US" sz="1100" dirty="0"/>
          </a:p>
        </p:txBody>
      </p:sp>
      <p:sp>
        <p:nvSpPr>
          <p:cNvPr id="6" name="Text 4"/>
          <p:cNvSpPr txBox="1"/>
          <p:nvPr/>
        </p:nvSpPr>
        <p:spPr>
          <a:xfrm>
            <a:off x="4069080" y="1335024"/>
            <a:ext cx="4297680" cy="566928"/>
          </a:xfrm>
          <a:prstGeom prst="rect">
            <a:avLst/>
          </a:prstGeom>
          <a:noFill/>
          <a:ln/>
        </p:spPr>
        <p:txBody>
          <a:bodyPr wrap="square" lIns="0" tIns="0" rIns="0" bIns="0" rtlCol="0" anchor="t"/>
          <a:lstStyle/>
          <a:p>
            <a:pPr algn="l" indent="0" marL="0">
              <a:lnSpc>
                <a:spcPct val="108000"/>
              </a:lnSpc>
              <a:buNone/>
            </a:pPr>
            <a:r>
              <a:rPr lang="en-US" sz="980" dirty="0">
                <a:solidFill>
                  <a:srgbClr val="22303F"/>
                </a:solidFill>
                <a:latin typeface="Calibri" pitchFamily="34" charset="0"/>
                <a:ea typeface="Calibri" pitchFamily="34" charset="-122"/>
                <a:cs typeface="Calibri" pitchFamily="34" charset="-120"/>
              </a:rPr>
              <a:t>State is carried across sessions and consolidated, so capability accrues with use. Value is a function of deployment duration rather than of a single demonstration.</a:t>
            </a:r>
            <a:endParaRPr lang="en-US" sz="980" dirty="0"/>
          </a:p>
        </p:txBody>
      </p:sp>
      <p:sp>
        <p:nvSpPr>
          <p:cNvPr id="7" name="Shape 5"/>
          <p:cNvSpPr/>
          <p:nvPr/>
        </p:nvSpPr>
        <p:spPr>
          <a:xfrm>
            <a:off x="502920" y="2084832"/>
            <a:ext cx="8138160" cy="822960"/>
          </a:xfrm>
          <a:prstGeom prst="roundRect">
            <a:avLst>
              <a:gd name="adj" fmla="val 6667"/>
            </a:avLst>
          </a:prstGeom>
          <a:solidFill>
            <a:srgbClr val="F2F4F8"/>
          </a:solidFill>
          <a:ln w="9525">
            <a:solidFill>
              <a:srgbClr val="DDE3EC"/>
            </a:solidFill>
            <a:prstDash val="solid"/>
          </a:ln>
        </p:spPr>
      </p:sp>
      <p:sp>
        <p:nvSpPr>
          <p:cNvPr id="8" name="Text 6"/>
          <p:cNvSpPr txBox="1"/>
          <p:nvPr/>
        </p:nvSpPr>
        <p:spPr>
          <a:xfrm>
            <a:off x="758952" y="2231136"/>
            <a:ext cx="3108960" cy="566928"/>
          </a:xfrm>
          <a:prstGeom prst="rect">
            <a:avLst/>
          </a:prstGeom>
          <a:noFill/>
          <a:ln/>
        </p:spPr>
        <p:txBody>
          <a:bodyPr wrap="square" lIns="0" tIns="0" rIns="0" bIns="0" rtlCol="0" anchor="t"/>
          <a:lstStyle/>
          <a:p>
            <a:pPr algn="l" indent="0" marL="0">
              <a:lnSpc>
                <a:spcPct val="108000"/>
              </a:lnSpc>
              <a:buNone/>
            </a:pPr>
            <a:r>
              <a:rPr lang="en-US" sz="1100" b="1" dirty="0">
                <a:solidFill>
                  <a:srgbClr val="E0592A"/>
                </a:solidFill>
                <a:latin typeface="Calibri" pitchFamily="34" charset="0"/>
                <a:ea typeface="Calibri" pitchFamily="34" charset="-122"/>
                <a:cs typeface="Calibri" pitchFamily="34" charset="-120"/>
              </a:rPr>
              <a:t>Output could not be justified after the fact</a:t>
            </a:r>
            <a:endParaRPr lang="en-US" sz="1100" dirty="0"/>
          </a:p>
        </p:txBody>
      </p:sp>
      <p:sp>
        <p:nvSpPr>
          <p:cNvPr id="9" name="Text 7"/>
          <p:cNvSpPr txBox="1"/>
          <p:nvPr/>
        </p:nvSpPr>
        <p:spPr>
          <a:xfrm>
            <a:off x="4069080" y="2231136"/>
            <a:ext cx="4297680" cy="566928"/>
          </a:xfrm>
          <a:prstGeom prst="rect">
            <a:avLst/>
          </a:prstGeom>
          <a:noFill/>
          <a:ln/>
        </p:spPr>
        <p:txBody>
          <a:bodyPr wrap="square" lIns="0" tIns="0" rIns="0" bIns="0" rtlCol="0" anchor="t"/>
          <a:lstStyle/>
          <a:p>
            <a:pPr algn="l" indent="0" marL="0">
              <a:lnSpc>
                <a:spcPct val="108000"/>
              </a:lnSpc>
              <a:buNone/>
            </a:pPr>
            <a:r>
              <a:rPr lang="en-US" sz="980" dirty="0">
                <a:solidFill>
                  <a:srgbClr val="22303F"/>
                </a:solidFill>
                <a:latin typeface="Calibri" pitchFamily="34" charset="0"/>
                <a:ea typeface="Calibri" pitchFamily="34" charset="-122"/>
                <a:cs typeface="Calibri" pitchFamily="34" charset="-120"/>
              </a:rPr>
              <a:t>Beliefs retain evidence and derivation. A later query returns the original reasoning rather than a fresh generation that merely resembles it.</a:t>
            </a:r>
            <a:endParaRPr lang="en-US" sz="980" dirty="0"/>
          </a:p>
        </p:txBody>
      </p:sp>
      <p:sp>
        <p:nvSpPr>
          <p:cNvPr id="10" name="Shape 8"/>
          <p:cNvSpPr/>
          <p:nvPr/>
        </p:nvSpPr>
        <p:spPr>
          <a:xfrm>
            <a:off x="502920" y="2980944"/>
            <a:ext cx="8138160" cy="822960"/>
          </a:xfrm>
          <a:prstGeom prst="roundRect">
            <a:avLst>
              <a:gd name="adj" fmla="val 6667"/>
            </a:avLst>
          </a:prstGeom>
          <a:solidFill>
            <a:srgbClr val="F2F4F8"/>
          </a:solidFill>
          <a:ln w="12700">
            <a:solidFill>
              <a:srgbClr val="F2F4F8"/>
            </a:solidFill>
            <a:prstDash val="solid"/>
          </a:ln>
        </p:spPr>
      </p:sp>
      <p:sp>
        <p:nvSpPr>
          <p:cNvPr id="11" name="Text 9"/>
          <p:cNvSpPr txBox="1"/>
          <p:nvPr/>
        </p:nvSpPr>
        <p:spPr>
          <a:xfrm>
            <a:off x="758952" y="3127248"/>
            <a:ext cx="3108960" cy="566928"/>
          </a:xfrm>
          <a:prstGeom prst="rect">
            <a:avLst/>
          </a:prstGeom>
          <a:noFill/>
          <a:ln/>
        </p:spPr>
        <p:txBody>
          <a:bodyPr wrap="square" lIns="0" tIns="0" rIns="0" bIns="0" rtlCol="0" anchor="t"/>
          <a:lstStyle/>
          <a:p>
            <a:pPr algn="l" indent="0" marL="0">
              <a:lnSpc>
                <a:spcPct val="108000"/>
              </a:lnSpc>
              <a:buNone/>
            </a:pPr>
            <a:r>
              <a:rPr lang="en-US" sz="1100" b="1" dirty="0">
                <a:solidFill>
                  <a:srgbClr val="E0592A"/>
                </a:solidFill>
                <a:latin typeface="Calibri" pitchFamily="34" charset="0"/>
                <a:ea typeface="Calibri" pitchFamily="34" charset="-122"/>
                <a:cs typeface="Calibri" pitchFamily="34" charset="-120"/>
              </a:rPr>
              <a:t>No basis for granting operational authority</a:t>
            </a:r>
            <a:endParaRPr lang="en-US" sz="1100" dirty="0"/>
          </a:p>
        </p:txBody>
      </p:sp>
      <p:sp>
        <p:nvSpPr>
          <p:cNvPr id="12" name="Text 10"/>
          <p:cNvSpPr txBox="1"/>
          <p:nvPr/>
        </p:nvSpPr>
        <p:spPr>
          <a:xfrm>
            <a:off x="4069080" y="3127248"/>
            <a:ext cx="4297680" cy="566928"/>
          </a:xfrm>
          <a:prstGeom prst="rect">
            <a:avLst/>
          </a:prstGeom>
          <a:noFill/>
          <a:ln/>
        </p:spPr>
        <p:txBody>
          <a:bodyPr wrap="square" lIns="0" tIns="0" rIns="0" bIns="0" rtlCol="0" anchor="t"/>
          <a:lstStyle/>
          <a:p>
            <a:pPr algn="l" indent="0" marL="0">
              <a:lnSpc>
                <a:spcPct val="108000"/>
              </a:lnSpc>
              <a:buNone/>
            </a:pPr>
            <a:r>
              <a:rPr lang="en-US" sz="980" dirty="0">
                <a:solidFill>
                  <a:srgbClr val="22303F"/>
                </a:solidFill>
                <a:latin typeface="Calibri" pitchFamily="34" charset="0"/>
                <a:ea typeface="Calibri" pitchFamily="34" charset="-122"/>
                <a:cs typeface="Calibri" pitchFamily="34" charset="-120"/>
              </a:rPr>
              <a:t>Authority is decoupled from capability: declared per application, mediated by the kernel at execution, and recorded. That record is the audit basis for granting consequential work.</a:t>
            </a:r>
            <a:endParaRPr lang="en-US" sz="980" dirty="0"/>
          </a:p>
        </p:txBody>
      </p:sp>
      <p:sp>
        <p:nvSpPr>
          <p:cNvPr id="13" name="Shape 11"/>
          <p:cNvSpPr/>
          <p:nvPr/>
        </p:nvSpPr>
        <p:spPr>
          <a:xfrm>
            <a:off x="502920" y="3877056"/>
            <a:ext cx="8138160" cy="822960"/>
          </a:xfrm>
          <a:prstGeom prst="roundRect">
            <a:avLst>
              <a:gd name="adj" fmla="val 6667"/>
            </a:avLst>
          </a:prstGeom>
          <a:solidFill>
            <a:srgbClr val="F2F4F8"/>
          </a:solidFill>
          <a:ln w="9525">
            <a:solidFill>
              <a:srgbClr val="DDE3EC"/>
            </a:solidFill>
            <a:prstDash val="solid"/>
          </a:ln>
        </p:spPr>
      </p:sp>
      <p:sp>
        <p:nvSpPr>
          <p:cNvPr id="14" name="Text 12"/>
          <p:cNvSpPr txBox="1"/>
          <p:nvPr/>
        </p:nvSpPr>
        <p:spPr>
          <a:xfrm>
            <a:off x="758952" y="4023360"/>
            <a:ext cx="3108960" cy="566928"/>
          </a:xfrm>
          <a:prstGeom prst="rect">
            <a:avLst/>
          </a:prstGeom>
          <a:noFill/>
          <a:ln/>
        </p:spPr>
        <p:txBody>
          <a:bodyPr wrap="square" lIns="0" tIns="0" rIns="0" bIns="0" rtlCol="0" anchor="t"/>
          <a:lstStyle/>
          <a:p>
            <a:pPr algn="l" indent="0" marL="0">
              <a:lnSpc>
                <a:spcPct val="108000"/>
              </a:lnSpc>
              <a:buNone/>
            </a:pPr>
            <a:r>
              <a:rPr lang="en-US" sz="1100" b="1" dirty="0">
                <a:solidFill>
                  <a:srgbClr val="E0592A"/>
                </a:solidFill>
                <a:latin typeface="Calibri" pitchFamily="34" charset="0"/>
                <a:ea typeface="Calibri" pitchFamily="34" charset="-122"/>
                <a:cs typeface="Calibri" pitchFamily="34" charset="-120"/>
              </a:rPr>
              <a:t>Institutional knowledge left with the vendor</a:t>
            </a:r>
            <a:endParaRPr lang="en-US" sz="1100" dirty="0"/>
          </a:p>
        </p:txBody>
      </p:sp>
      <p:sp>
        <p:nvSpPr>
          <p:cNvPr id="15" name="Text 13"/>
          <p:cNvSpPr txBox="1"/>
          <p:nvPr/>
        </p:nvSpPr>
        <p:spPr>
          <a:xfrm>
            <a:off x="4069080" y="4023360"/>
            <a:ext cx="4297680" cy="566928"/>
          </a:xfrm>
          <a:prstGeom prst="rect">
            <a:avLst/>
          </a:prstGeom>
          <a:noFill/>
          <a:ln/>
        </p:spPr>
        <p:txBody>
          <a:bodyPr wrap="square" lIns="0" tIns="0" rIns="0" bIns="0" rtlCol="0" anchor="t"/>
          <a:lstStyle/>
          <a:p>
            <a:pPr algn="l" indent="0" marL="0">
              <a:lnSpc>
                <a:spcPct val="108000"/>
              </a:lnSpc>
              <a:buNone/>
            </a:pPr>
            <a:r>
              <a:rPr lang="en-US" sz="980" dirty="0">
                <a:solidFill>
                  <a:srgbClr val="22303F"/>
                </a:solidFill>
                <a:latin typeface="Calibri" pitchFamily="34" charset="0"/>
                <a:ea typeface="Calibri" pitchFamily="34" charset="-122"/>
                <a:cs typeface="Calibri" pitchFamily="34" charset="-120"/>
              </a:rPr>
              <a:t>Memory is held by the tenant instance. What accumulates is an institutional asset, not something resident in a vendor's service.</a:t>
            </a:r>
            <a:endParaRPr lang="en-US" sz="98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Ecosystem topology</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STRUCTURE</a:t>
            </a:r>
            <a:endParaRPr lang="en-US" sz="950" dirty="0"/>
          </a:p>
        </p:txBody>
      </p:sp>
      <p:sp>
        <p:nvSpPr>
          <p:cNvPr id="4" name="Shape 2"/>
          <p:cNvSpPr/>
          <p:nvPr/>
        </p:nvSpPr>
        <p:spPr>
          <a:xfrm>
            <a:off x="502920" y="1207008"/>
            <a:ext cx="8138160" cy="786384"/>
          </a:xfrm>
          <a:prstGeom prst="roundRect">
            <a:avLst>
              <a:gd name="adj" fmla="val 6977"/>
            </a:avLst>
          </a:prstGeom>
          <a:solidFill>
            <a:srgbClr val="FFFFFF"/>
          </a:solidFill>
          <a:ln w="12700">
            <a:solidFill>
              <a:srgbClr val="FFFFFF"/>
            </a:solidFill>
            <a:prstDash val="solid"/>
          </a:ln>
        </p:spPr>
      </p:sp>
      <p:sp>
        <p:nvSpPr>
          <p:cNvPr id="5" name="Shape 3"/>
          <p:cNvSpPr/>
          <p:nvPr/>
        </p:nvSpPr>
        <p:spPr>
          <a:xfrm>
            <a:off x="502920" y="1207008"/>
            <a:ext cx="8138160" cy="786384"/>
          </a:xfrm>
          <a:prstGeom prst="roundRect">
            <a:avLst>
              <a:gd name="adj" fmla="val 6977"/>
            </a:avLst>
          </a:prstGeom>
          <a:solidFill>
            <a:srgbClr val="F2F4F8"/>
          </a:solidFill>
          <a:ln w="9525">
            <a:solidFill>
              <a:srgbClr val="DDE3EC"/>
            </a:solidFill>
            <a:prstDash val="solid"/>
          </a:ln>
        </p:spPr>
      </p:sp>
      <p:sp>
        <p:nvSpPr>
          <p:cNvPr id="6" name="Text 4"/>
          <p:cNvSpPr txBox="1"/>
          <p:nvPr/>
        </p:nvSpPr>
        <p:spPr>
          <a:xfrm>
            <a:off x="758952" y="1335024"/>
            <a:ext cx="2194560" cy="274320"/>
          </a:xfrm>
          <a:prstGeom prst="rect">
            <a:avLst/>
          </a:prstGeom>
          <a:noFill/>
          <a:ln/>
        </p:spPr>
        <p:txBody>
          <a:bodyPr wrap="square" lIns="0" tIns="0" rIns="0" bIns="0" rtlCol="0" anchor="t"/>
          <a:lstStyle/>
          <a:p>
            <a:pPr algn="l" indent="0" marL="0">
              <a:lnSpc>
                <a:spcPct val="108000"/>
              </a:lnSpc>
              <a:buNone/>
            </a:pPr>
            <a:r>
              <a:rPr lang="en-US" sz="1400" b="1" dirty="0">
                <a:solidFill>
                  <a:srgbClr val="0F1626"/>
                </a:solidFill>
                <a:latin typeface="Calibri" pitchFamily="34" charset="0"/>
                <a:ea typeface="Calibri" pitchFamily="34" charset="-122"/>
                <a:cs typeface="Calibri" pitchFamily="34" charset="-120"/>
              </a:rPr>
              <a:t>Applications</a:t>
            </a:r>
            <a:endParaRPr lang="en-US" sz="1400" dirty="0"/>
          </a:p>
        </p:txBody>
      </p:sp>
      <p:sp>
        <p:nvSpPr>
          <p:cNvPr id="7" name="Text 5"/>
          <p:cNvSpPr txBox="1"/>
          <p:nvPr/>
        </p:nvSpPr>
        <p:spPr>
          <a:xfrm>
            <a:off x="758952" y="1645920"/>
            <a:ext cx="2377440" cy="256032"/>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declared capability manifests</a:t>
            </a:r>
            <a:endParaRPr lang="en-US" sz="880" dirty="0"/>
          </a:p>
        </p:txBody>
      </p:sp>
      <p:sp>
        <p:nvSpPr>
          <p:cNvPr id="8" name="Text 6"/>
          <p:cNvSpPr txBox="1"/>
          <p:nvPr/>
        </p:nvSpPr>
        <p:spPr>
          <a:xfrm>
            <a:off x="3337560" y="1426464"/>
            <a:ext cx="5029200" cy="457200"/>
          </a:xfrm>
          <a:prstGeom prst="rect">
            <a:avLst/>
          </a:prstGeom>
          <a:noFill/>
          <a:ln/>
        </p:spPr>
        <p:txBody>
          <a:bodyPr wrap="square" lIns="0" tIns="0" rIns="0" bIns="0" rtlCol="0" anchor="t"/>
          <a:lstStyle/>
          <a:p>
            <a:pPr algn="l" indent="0" marL="0">
              <a:lnSpc>
                <a:spcPct val="108000"/>
              </a:lnSpc>
              <a:buNone/>
            </a:pPr>
            <a:r>
              <a:rPr lang="en-US" sz="1000" dirty="0">
                <a:solidFill>
                  <a:srgbClr val="22303F"/>
                </a:solidFill>
                <a:latin typeface="Calibri" pitchFamily="34" charset="0"/>
                <a:ea typeface="Calibri" pitchFamily="34" charset="-122"/>
                <a:cs typeface="Calibri" pitchFamily="34" charset="-120"/>
              </a:rPr>
              <a:t>Consume J's reasoning under separately declared authority. They do not inherit it.</a:t>
            </a:r>
            <a:endParaRPr lang="en-US" sz="1000" dirty="0"/>
          </a:p>
        </p:txBody>
      </p:sp>
      <p:sp>
        <p:nvSpPr>
          <p:cNvPr id="9" name="Shape 7"/>
          <p:cNvSpPr/>
          <p:nvPr/>
        </p:nvSpPr>
        <p:spPr>
          <a:xfrm>
            <a:off x="502920" y="2066544"/>
            <a:ext cx="8138160" cy="786384"/>
          </a:xfrm>
          <a:prstGeom prst="roundRect">
            <a:avLst>
              <a:gd name="adj" fmla="val 6977"/>
            </a:avLst>
          </a:prstGeom>
          <a:solidFill>
            <a:srgbClr val="F2F4F8"/>
          </a:solidFill>
          <a:ln w="12700">
            <a:solidFill>
              <a:srgbClr val="F2F4F8"/>
            </a:solidFill>
            <a:prstDash val="solid"/>
          </a:ln>
        </p:spPr>
      </p:sp>
      <p:sp>
        <p:nvSpPr>
          <p:cNvPr id="10" name="Text 8"/>
          <p:cNvSpPr txBox="1"/>
          <p:nvPr/>
        </p:nvSpPr>
        <p:spPr>
          <a:xfrm>
            <a:off x="758952" y="2194560"/>
            <a:ext cx="2194560" cy="274320"/>
          </a:xfrm>
          <a:prstGeom prst="rect">
            <a:avLst/>
          </a:prstGeom>
          <a:noFill/>
          <a:ln/>
        </p:spPr>
        <p:txBody>
          <a:bodyPr wrap="square" lIns="0" tIns="0" rIns="0" bIns="0" rtlCol="0" anchor="t"/>
          <a:lstStyle/>
          <a:p>
            <a:pPr algn="l" indent="0" marL="0">
              <a:lnSpc>
                <a:spcPct val="108000"/>
              </a:lnSpc>
              <a:buNone/>
            </a:pPr>
            <a:r>
              <a:rPr lang="en-US" sz="1400" b="1" dirty="0">
                <a:solidFill>
                  <a:srgbClr val="0F1626"/>
                </a:solidFill>
                <a:latin typeface="Calibri" pitchFamily="34" charset="0"/>
                <a:ea typeface="Calibri" pitchFamily="34" charset="-122"/>
                <a:cs typeface="Calibri" pitchFamily="34" charset="-120"/>
              </a:rPr>
              <a:t>Interfaces</a:t>
            </a:r>
            <a:endParaRPr lang="en-US" sz="1400" dirty="0"/>
          </a:p>
        </p:txBody>
      </p:sp>
      <p:sp>
        <p:nvSpPr>
          <p:cNvPr id="11" name="Text 9"/>
          <p:cNvSpPr txBox="1"/>
          <p:nvPr/>
        </p:nvSpPr>
        <p:spPr>
          <a:xfrm>
            <a:off x="758952" y="2505456"/>
            <a:ext cx="2377440" cy="256032"/>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mobile · command line · web</a:t>
            </a:r>
            <a:endParaRPr lang="en-US" sz="880" dirty="0"/>
          </a:p>
        </p:txBody>
      </p:sp>
      <p:sp>
        <p:nvSpPr>
          <p:cNvPr id="12" name="Text 10"/>
          <p:cNvSpPr txBox="1"/>
          <p:nvPr/>
        </p:nvSpPr>
        <p:spPr>
          <a:xfrm>
            <a:off x="3337560" y="2286000"/>
            <a:ext cx="5029200" cy="457200"/>
          </a:xfrm>
          <a:prstGeom prst="rect">
            <a:avLst/>
          </a:prstGeom>
          <a:noFill/>
          <a:ln/>
        </p:spPr>
        <p:txBody>
          <a:bodyPr wrap="square" lIns="0" tIns="0" rIns="0" bIns="0" rtlCol="0" anchor="t"/>
          <a:lstStyle/>
          <a:p>
            <a:pPr algn="l" indent="0" marL="0">
              <a:lnSpc>
                <a:spcPct val="108000"/>
              </a:lnSpc>
              <a:buNone/>
            </a:pPr>
            <a:r>
              <a:rPr lang="en-US" sz="1000" dirty="0">
                <a:solidFill>
                  <a:srgbClr val="22303F"/>
                </a:solidFill>
                <a:latin typeface="Calibri" pitchFamily="34" charset="0"/>
                <a:ea typeface="Calibri" pitchFamily="34" charset="-122"/>
                <a:cs typeface="Calibri" pitchFamily="34" charset="-120"/>
              </a:rPr>
              <a:t>Deliberately stateless. Transport to the agent, not a second locus of state holding a divergent view.</a:t>
            </a:r>
            <a:endParaRPr lang="en-US" sz="1000" dirty="0"/>
          </a:p>
        </p:txBody>
      </p:sp>
      <p:sp>
        <p:nvSpPr>
          <p:cNvPr id="13" name="Shape 11"/>
          <p:cNvSpPr/>
          <p:nvPr/>
        </p:nvSpPr>
        <p:spPr>
          <a:xfrm>
            <a:off x="502920" y="2926080"/>
            <a:ext cx="8138160" cy="786384"/>
          </a:xfrm>
          <a:prstGeom prst="roundRect">
            <a:avLst>
              <a:gd name="adj" fmla="val 6977"/>
            </a:avLst>
          </a:prstGeom>
          <a:solidFill>
            <a:srgbClr val="F2F4F8"/>
          </a:solidFill>
          <a:ln w="12700">
            <a:solidFill>
              <a:srgbClr val="F2F4F8"/>
            </a:solidFill>
            <a:prstDash val="solid"/>
          </a:ln>
        </p:spPr>
      </p:sp>
      <p:sp>
        <p:nvSpPr>
          <p:cNvPr id="14" name="Text 12"/>
          <p:cNvSpPr txBox="1"/>
          <p:nvPr/>
        </p:nvSpPr>
        <p:spPr>
          <a:xfrm>
            <a:off x="758952" y="3054096"/>
            <a:ext cx="2194560" cy="274320"/>
          </a:xfrm>
          <a:prstGeom prst="rect">
            <a:avLst/>
          </a:prstGeom>
          <a:noFill/>
          <a:ln/>
        </p:spPr>
        <p:txBody>
          <a:bodyPr wrap="square" lIns="0" tIns="0" rIns="0" bIns="0" rtlCol="0" anchor="t"/>
          <a:lstStyle/>
          <a:p>
            <a:pPr algn="l" indent="0" marL="0">
              <a:lnSpc>
                <a:spcPct val="108000"/>
              </a:lnSpc>
              <a:buNone/>
            </a:pPr>
            <a:r>
              <a:rPr lang="en-US" sz="1400" b="1" dirty="0">
                <a:solidFill>
                  <a:srgbClr val="0F1626"/>
                </a:solidFill>
                <a:latin typeface="Calibri" pitchFamily="34" charset="0"/>
                <a:ea typeface="Calibri" pitchFamily="34" charset="-122"/>
                <a:cs typeface="Calibri" pitchFamily="34" charset="-120"/>
              </a:rPr>
              <a:t>J</a:t>
            </a:r>
            <a:endParaRPr lang="en-US" sz="1400" dirty="0"/>
          </a:p>
        </p:txBody>
      </p:sp>
      <p:sp>
        <p:nvSpPr>
          <p:cNvPr id="15" name="Text 13"/>
          <p:cNvSpPr txBox="1"/>
          <p:nvPr/>
        </p:nvSpPr>
        <p:spPr>
          <a:xfrm>
            <a:off x="758952" y="3364992"/>
            <a:ext cx="2377440" cy="256032"/>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agent</a:t>
            </a:r>
            <a:endParaRPr lang="en-US" sz="880" dirty="0"/>
          </a:p>
        </p:txBody>
      </p:sp>
      <p:sp>
        <p:nvSpPr>
          <p:cNvPr id="16" name="Text 14"/>
          <p:cNvSpPr txBox="1"/>
          <p:nvPr/>
        </p:nvSpPr>
        <p:spPr>
          <a:xfrm>
            <a:off x="3337560" y="3145536"/>
            <a:ext cx="5029200" cy="457200"/>
          </a:xfrm>
          <a:prstGeom prst="rect">
            <a:avLst/>
          </a:prstGeom>
          <a:noFill/>
          <a:ln/>
        </p:spPr>
        <p:txBody>
          <a:bodyPr wrap="square" lIns="0" tIns="0" rIns="0" bIns="0" rtlCol="0" anchor="t"/>
          <a:lstStyle/>
          <a:p>
            <a:pPr algn="l" indent="0" marL="0">
              <a:lnSpc>
                <a:spcPct val="108000"/>
              </a:lnSpc>
              <a:buNone/>
            </a:pPr>
            <a:r>
              <a:rPr lang="en-US" sz="1000" dirty="0">
                <a:solidFill>
                  <a:srgbClr val="22303F"/>
                </a:solidFill>
                <a:latin typeface="Calibri" pitchFamily="34" charset="0"/>
                <a:ea typeface="Calibri" pitchFamily="34" charset="-122"/>
                <a:cs typeface="Calibri" pitchFamily="34" charset="-120"/>
              </a:rPr>
              <a:t>One entity: single memory, single identity, across every interface.</a:t>
            </a:r>
            <a:endParaRPr lang="en-US" sz="1000" dirty="0"/>
          </a:p>
        </p:txBody>
      </p:sp>
      <p:sp>
        <p:nvSpPr>
          <p:cNvPr id="17" name="Shape 15"/>
          <p:cNvSpPr/>
          <p:nvPr/>
        </p:nvSpPr>
        <p:spPr>
          <a:xfrm>
            <a:off x="502920" y="3785616"/>
            <a:ext cx="8138160" cy="786384"/>
          </a:xfrm>
          <a:prstGeom prst="roundRect">
            <a:avLst>
              <a:gd name="adj" fmla="val 6977"/>
            </a:avLst>
          </a:prstGeom>
          <a:solidFill>
            <a:srgbClr val="0F1626"/>
          </a:solidFill>
          <a:ln w="12700">
            <a:solidFill>
              <a:srgbClr val="0F1626"/>
            </a:solidFill>
            <a:prstDash val="solid"/>
          </a:ln>
        </p:spPr>
      </p:sp>
      <p:sp>
        <p:nvSpPr>
          <p:cNvPr id="18" name="Text 16"/>
          <p:cNvSpPr txBox="1"/>
          <p:nvPr/>
        </p:nvSpPr>
        <p:spPr>
          <a:xfrm>
            <a:off x="758952" y="3913632"/>
            <a:ext cx="2194560" cy="274320"/>
          </a:xfrm>
          <a:prstGeom prst="rect">
            <a:avLst/>
          </a:prstGeom>
          <a:noFill/>
          <a:ln/>
        </p:spPr>
        <p:txBody>
          <a:bodyPr wrap="square" lIns="0" tIns="0" rIns="0" bIns="0" rtlCol="0" anchor="t"/>
          <a:lstStyle/>
          <a:p>
            <a:pPr algn="l" indent="0" marL="0">
              <a:lnSpc>
                <a:spcPct val="108000"/>
              </a:lnSpc>
              <a:buNone/>
            </a:pPr>
            <a:r>
              <a:rPr lang="en-US" sz="1400" b="1" dirty="0">
                <a:solidFill>
                  <a:srgbClr val="FFFFFF"/>
                </a:solidFill>
                <a:latin typeface="Calibri" pitchFamily="34" charset="0"/>
                <a:ea typeface="Calibri" pitchFamily="34" charset="-122"/>
                <a:cs typeface="Calibri" pitchFamily="34" charset="-120"/>
              </a:rPr>
              <a:t>J OS</a:t>
            </a:r>
            <a:endParaRPr lang="en-US" sz="1400" dirty="0"/>
          </a:p>
        </p:txBody>
      </p:sp>
      <p:sp>
        <p:nvSpPr>
          <p:cNvPr id="19" name="Text 17"/>
          <p:cNvSpPr txBox="1"/>
          <p:nvPr/>
        </p:nvSpPr>
        <p:spPr>
          <a:xfrm>
            <a:off x="758952" y="4224528"/>
            <a:ext cx="2377440" cy="256032"/>
          </a:xfrm>
          <a:prstGeom prst="rect">
            <a:avLst/>
          </a:prstGeom>
          <a:noFill/>
          <a:ln/>
        </p:spPr>
        <p:txBody>
          <a:bodyPr wrap="square" lIns="0" tIns="0" rIns="0" bIns="0" rtlCol="0" anchor="t"/>
          <a:lstStyle/>
          <a:p>
            <a:pPr algn="l" indent="0" marL="0">
              <a:lnSpc>
                <a:spcPct val="108000"/>
              </a:lnSpc>
              <a:buNone/>
            </a:pPr>
            <a:r>
              <a:rPr lang="en-US" sz="880" b="1" dirty="0">
                <a:solidFill>
                  <a:srgbClr val="2E9E8F"/>
                </a:solidFill>
                <a:latin typeface="Calibri" pitchFamily="34" charset="0"/>
                <a:ea typeface="Calibri" pitchFamily="34" charset="-122"/>
                <a:cs typeface="Calibri" pitchFamily="34" charset="-120"/>
              </a:rPr>
              <a:t>the cognitive runtime</a:t>
            </a:r>
            <a:endParaRPr lang="en-US" sz="880" dirty="0"/>
          </a:p>
        </p:txBody>
      </p:sp>
      <p:sp>
        <p:nvSpPr>
          <p:cNvPr id="20" name="Text 18"/>
          <p:cNvSpPr txBox="1"/>
          <p:nvPr/>
        </p:nvSpPr>
        <p:spPr>
          <a:xfrm>
            <a:off x="3337560" y="4005072"/>
            <a:ext cx="5029200" cy="457200"/>
          </a:xfrm>
          <a:prstGeom prst="rect">
            <a:avLst/>
          </a:prstGeom>
          <a:noFill/>
          <a:ln/>
        </p:spPr>
        <p:txBody>
          <a:bodyPr wrap="square" lIns="0" tIns="0" rIns="0" bIns="0" rtlCol="0" anchor="t"/>
          <a:lstStyle/>
          <a:p>
            <a:pPr algn="l" indent="0" marL="0">
              <a:lnSpc>
                <a:spcPct val="108000"/>
              </a:lnSpc>
              <a:buNone/>
            </a:pPr>
            <a:r>
              <a:rPr lang="en-US" sz="1000" dirty="0">
                <a:solidFill>
                  <a:srgbClr val="C9D1E0"/>
                </a:solidFill>
                <a:latin typeface="Calibri" pitchFamily="34" charset="0"/>
                <a:ea typeface="Calibri" pitchFamily="34" charset="-122"/>
                <a:cs typeface="Calibri" pitchFamily="34" charset="-120"/>
              </a:rPr>
              <a:t>Attention arbitration, memory economics, planning, reflection, persistence, and the Capability Kernel.</a:t>
            </a:r>
            <a:endParaRPr lang="en-US" sz="1000" dirty="0"/>
          </a:p>
        </p:txBody>
      </p:sp>
      <p:sp>
        <p:nvSpPr>
          <p:cNvPr id="21" name="Text 19"/>
          <p:cNvSpPr txBox="1"/>
          <p:nvPr/>
        </p:nvSpPr>
        <p:spPr>
          <a:xfrm>
            <a:off x="502920" y="4645152"/>
            <a:ext cx="8138160" cy="274320"/>
          </a:xfrm>
          <a:prstGeom prst="rect">
            <a:avLst/>
          </a:prstGeom>
          <a:noFill/>
          <a:ln/>
        </p:spPr>
        <p:txBody>
          <a:bodyPr wrap="square" lIns="0" tIns="0" rIns="0" bIns="0" rtlCol="0" anchor="t"/>
          <a:lstStyle/>
          <a:p>
            <a:pPr algn="l" indent="0" marL="0">
              <a:lnSpc>
                <a:spcPct val="108000"/>
              </a:lnSpc>
              <a:buNone/>
            </a:pPr>
            <a:r>
              <a:rPr lang="en-US" sz="980" i="1" dirty="0">
                <a:solidFill>
                  <a:srgbClr val="6B7280"/>
                </a:solidFill>
                <a:latin typeface="Calibri" pitchFamily="34" charset="0"/>
                <a:ea typeface="Calibri" pitchFamily="34" charset="-122"/>
                <a:cs typeface="Calibri" pitchFamily="34" charset="-120"/>
              </a:rPr>
              <a:t>Single-tenant deployment. No central store, no shared execution surface: a compromised application is bounded by its manifest and by the instance it was installed on.</a:t>
            </a:r>
            <a:endParaRPr lang="en-US" sz="98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The architecture instantiated</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PRODUCTS</a:t>
            </a:r>
            <a:endParaRPr lang="en-US" sz="950" dirty="0"/>
          </a:p>
        </p:txBody>
      </p:sp>
      <p:sp>
        <p:nvSpPr>
          <p:cNvPr id="4" name="Text 2"/>
          <p:cNvSpPr txBox="1"/>
          <p:nvPr/>
        </p:nvSpPr>
        <p:spPr>
          <a:xfrm>
            <a:off x="502920" y="932688"/>
            <a:ext cx="7863840" cy="274320"/>
          </a:xfrm>
          <a:prstGeom prst="rect">
            <a:avLst/>
          </a:prstGeom>
          <a:noFill/>
          <a:ln/>
        </p:spPr>
        <p:txBody>
          <a:bodyPr wrap="square" lIns="0" tIns="0" rIns="0" bIns="0" rtlCol="0" anchor="t"/>
          <a:lstStyle/>
          <a:p>
            <a:pPr algn="l" indent="0" marL="0">
              <a:lnSpc>
                <a:spcPct val="108000"/>
              </a:lnSpc>
              <a:buNone/>
            </a:pPr>
            <a:r>
              <a:rPr lang="en-US" sz="1100" dirty="0">
                <a:solidFill>
                  <a:srgbClr val="6B7280"/>
                </a:solidFill>
                <a:latin typeface="Calibri" pitchFamily="34" charset="0"/>
                <a:ea typeface="Calibri" pitchFamily="34" charset="-122"/>
                <a:cs typeface="Calibri" pitchFamily="34" charset="-120"/>
              </a:rPr>
              <a:t>Applications built on the runtime. Each carries real work under a different constraint — regulated authority, audited provenance, expert supervision.</a:t>
            </a:r>
            <a:endParaRPr lang="en-US" sz="1100" dirty="0"/>
          </a:p>
        </p:txBody>
      </p:sp>
      <p:sp>
        <p:nvSpPr>
          <p:cNvPr id="5" name="Shape 3"/>
          <p:cNvSpPr/>
          <p:nvPr/>
        </p:nvSpPr>
        <p:spPr>
          <a:xfrm>
            <a:off x="502920" y="1335024"/>
            <a:ext cx="8138160" cy="420624"/>
          </a:xfrm>
          <a:prstGeom prst="roundRect">
            <a:avLst>
              <a:gd name="adj" fmla="val 13043"/>
            </a:avLst>
          </a:prstGeom>
          <a:solidFill>
            <a:srgbClr val="F2F4F8"/>
          </a:solidFill>
          <a:ln w="12700">
            <a:solidFill>
              <a:srgbClr val="F2F4F8"/>
            </a:solidFill>
            <a:prstDash val="solid"/>
          </a:ln>
        </p:spPr>
      </p:sp>
      <p:sp>
        <p:nvSpPr>
          <p:cNvPr id="6" name="Text 4"/>
          <p:cNvSpPr txBox="1"/>
          <p:nvPr/>
        </p:nvSpPr>
        <p:spPr>
          <a:xfrm>
            <a:off x="722376" y="1453896"/>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J OS · J Agent</a:t>
            </a:r>
            <a:endParaRPr lang="en-US" sz="1050" dirty="0"/>
          </a:p>
        </p:txBody>
      </p:sp>
      <p:sp>
        <p:nvSpPr>
          <p:cNvPr id="7" name="Text 5"/>
          <p:cNvSpPr txBox="1"/>
          <p:nvPr/>
        </p:nvSpPr>
        <p:spPr>
          <a:xfrm>
            <a:off x="3246120" y="1463040"/>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The cognitive runtime and its service layer</a:t>
            </a:r>
            <a:endParaRPr lang="en-US" sz="960" dirty="0"/>
          </a:p>
        </p:txBody>
      </p:sp>
      <p:sp>
        <p:nvSpPr>
          <p:cNvPr id="8" name="Shape 6"/>
          <p:cNvSpPr/>
          <p:nvPr/>
        </p:nvSpPr>
        <p:spPr>
          <a:xfrm>
            <a:off x="502920" y="1801368"/>
            <a:ext cx="8138160" cy="420624"/>
          </a:xfrm>
          <a:prstGeom prst="roundRect">
            <a:avLst>
              <a:gd name="adj" fmla="val 13043"/>
            </a:avLst>
          </a:prstGeom>
          <a:solidFill>
            <a:srgbClr val="F2F4F8"/>
          </a:solidFill>
          <a:ln w="9525">
            <a:solidFill>
              <a:srgbClr val="DDE3EC"/>
            </a:solidFill>
            <a:prstDash val="solid"/>
          </a:ln>
        </p:spPr>
      </p:sp>
      <p:sp>
        <p:nvSpPr>
          <p:cNvPr id="9" name="Text 7"/>
          <p:cNvSpPr txBox="1"/>
          <p:nvPr/>
        </p:nvSpPr>
        <p:spPr>
          <a:xfrm>
            <a:off x="722376" y="1920240"/>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J Mobile · J CLI</a:t>
            </a:r>
            <a:endParaRPr lang="en-US" sz="1050" dirty="0"/>
          </a:p>
        </p:txBody>
      </p:sp>
      <p:sp>
        <p:nvSpPr>
          <p:cNvPr id="10" name="Text 8"/>
          <p:cNvSpPr txBox="1"/>
          <p:nvPr/>
        </p:nvSpPr>
        <p:spPr>
          <a:xfrm>
            <a:off x="3246120" y="1929384"/>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Interfaces onto the same persistent entity</a:t>
            </a:r>
            <a:endParaRPr lang="en-US" sz="960" dirty="0"/>
          </a:p>
        </p:txBody>
      </p:sp>
      <p:sp>
        <p:nvSpPr>
          <p:cNvPr id="11" name="Shape 9"/>
          <p:cNvSpPr/>
          <p:nvPr/>
        </p:nvSpPr>
        <p:spPr>
          <a:xfrm>
            <a:off x="502920" y="2267712"/>
            <a:ext cx="8138160" cy="420624"/>
          </a:xfrm>
          <a:prstGeom prst="roundRect">
            <a:avLst>
              <a:gd name="adj" fmla="val 13043"/>
            </a:avLst>
          </a:prstGeom>
          <a:solidFill>
            <a:srgbClr val="F2F4F8"/>
          </a:solidFill>
          <a:ln w="12700">
            <a:solidFill>
              <a:srgbClr val="F2F4F8"/>
            </a:solidFill>
            <a:prstDash val="solid"/>
          </a:ln>
        </p:spPr>
      </p:sp>
      <p:sp>
        <p:nvSpPr>
          <p:cNvPr id="12" name="Text 10"/>
          <p:cNvSpPr txBox="1"/>
          <p:nvPr/>
        </p:nvSpPr>
        <p:spPr>
          <a:xfrm>
            <a:off x="722376" y="2386584"/>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J Verify</a:t>
            </a:r>
            <a:endParaRPr lang="en-US" sz="1050" dirty="0"/>
          </a:p>
        </p:txBody>
      </p:sp>
      <p:sp>
        <p:nvSpPr>
          <p:cNvPr id="13" name="Text 11"/>
          <p:cNvSpPr txBox="1"/>
          <p:nvPr/>
        </p:nvSpPr>
        <p:spPr>
          <a:xfrm>
            <a:off x="3246120" y="2395728"/>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Software verification: executes a project's own suite, never a model-generated command</a:t>
            </a:r>
            <a:endParaRPr lang="en-US" sz="960" dirty="0"/>
          </a:p>
        </p:txBody>
      </p:sp>
      <p:sp>
        <p:nvSpPr>
          <p:cNvPr id="14" name="Shape 12"/>
          <p:cNvSpPr/>
          <p:nvPr/>
        </p:nvSpPr>
        <p:spPr>
          <a:xfrm>
            <a:off x="502920" y="2734056"/>
            <a:ext cx="8138160" cy="420624"/>
          </a:xfrm>
          <a:prstGeom prst="roundRect">
            <a:avLst>
              <a:gd name="adj" fmla="val 13043"/>
            </a:avLst>
          </a:prstGeom>
          <a:solidFill>
            <a:srgbClr val="F2F4F8"/>
          </a:solidFill>
          <a:ln w="9525">
            <a:solidFill>
              <a:srgbClr val="DDE3EC"/>
            </a:solidFill>
            <a:prstDash val="solid"/>
          </a:ln>
        </p:spPr>
      </p:sp>
      <p:sp>
        <p:nvSpPr>
          <p:cNvPr id="15" name="Text 13"/>
          <p:cNvSpPr txBox="1"/>
          <p:nvPr/>
        </p:nvSpPr>
        <p:spPr>
          <a:xfrm>
            <a:off x="722376" y="2852928"/>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CacheMed</a:t>
            </a:r>
            <a:endParaRPr lang="en-US" sz="1050" dirty="0"/>
          </a:p>
        </p:txBody>
      </p:sp>
      <p:sp>
        <p:nvSpPr>
          <p:cNvPr id="16" name="Text 14"/>
          <p:cNvSpPr txBox="1"/>
          <p:nvPr/>
        </p:nvSpPr>
        <p:spPr>
          <a:xfrm>
            <a:off x="3246120" y="2862072"/>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Patient-governed record: consent-gated access on an append-only audit ledger</a:t>
            </a:r>
            <a:endParaRPr lang="en-US" sz="960" dirty="0"/>
          </a:p>
        </p:txBody>
      </p:sp>
      <p:sp>
        <p:nvSpPr>
          <p:cNvPr id="17" name="Shape 15"/>
          <p:cNvSpPr/>
          <p:nvPr/>
        </p:nvSpPr>
        <p:spPr>
          <a:xfrm>
            <a:off x="502920" y="3200400"/>
            <a:ext cx="8138160" cy="420624"/>
          </a:xfrm>
          <a:prstGeom prst="roundRect">
            <a:avLst>
              <a:gd name="adj" fmla="val 13043"/>
            </a:avLst>
          </a:prstGeom>
          <a:solidFill>
            <a:srgbClr val="F2F4F8"/>
          </a:solidFill>
          <a:ln w="12700">
            <a:solidFill>
              <a:srgbClr val="F2F4F8"/>
            </a:solidFill>
            <a:prstDash val="solid"/>
          </a:ln>
        </p:spPr>
      </p:sp>
      <p:sp>
        <p:nvSpPr>
          <p:cNvPr id="18" name="Text 16"/>
          <p:cNvSpPr txBox="1"/>
          <p:nvPr/>
        </p:nvSpPr>
        <p:spPr>
          <a:xfrm>
            <a:off x="722376" y="3319272"/>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Optimaizer</a:t>
            </a:r>
            <a:endParaRPr lang="en-US" sz="1050" dirty="0"/>
          </a:p>
        </p:txBody>
      </p:sp>
      <p:sp>
        <p:nvSpPr>
          <p:cNvPr id="19" name="Text 17"/>
          <p:cNvSpPr txBox="1"/>
          <p:nvPr/>
        </p:nvSpPr>
        <p:spPr>
          <a:xfrm>
            <a:off x="3246120" y="3328416"/>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Enterprise architecture: estate inventory, cost attribution, change-impact analysis</a:t>
            </a:r>
            <a:endParaRPr lang="en-US" sz="960" dirty="0"/>
          </a:p>
        </p:txBody>
      </p:sp>
      <p:sp>
        <p:nvSpPr>
          <p:cNvPr id="20" name="Shape 18"/>
          <p:cNvSpPr/>
          <p:nvPr/>
        </p:nvSpPr>
        <p:spPr>
          <a:xfrm>
            <a:off x="502920" y="3666744"/>
            <a:ext cx="8138160" cy="420624"/>
          </a:xfrm>
          <a:prstGeom prst="roundRect">
            <a:avLst>
              <a:gd name="adj" fmla="val 13043"/>
            </a:avLst>
          </a:prstGeom>
          <a:solidFill>
            <a:srgbClr val="F2F4F8"/>
          </a:solidFill>
          <a:ln w="9525">
            <a:solidFill>
              <a:srgbClr val="DDE3EC"/>
            </a:solidFill>
            <a:prstDash val="solid"/>
          </a:ln>
        </p:spPr>
      </p:sp>
      <p:sp>
        <p:nvSpPr>
          <p:cNvPr id="21" name="Text 19"/>
          <p:cNvSpPr txBox="1"/>
          <p:nvPr/>
        </p:nvSpPr>
        <p:spPr>
          <a:xfrm>
            <a:off x="722376" y="3785616"/>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drJ AI</a:t>
            </a:r>
            <a:endParaRPr lang="en-US" sz="1050" dirty="0"/>
          </a:p>
        </p:txBody>
      </p:sp>
      <p:sp>
        <p:nvSpPr>
          <p:cNvPr id="22" name="Text 20"/>
          <p:cNvSpPr txBox="1"/>
          <p:nvPr/>
        </p:nvSpPr>
        <p:spPr>
          <a:xfrm>
            <a:off x="3246120" y="3794760"/>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Clinical reasoning over the record; advisory, with the clinician as decision authority</a:t>
            </a:r>
            <a:endParaRPr lang="en-US" sz="960" dirty="0"/>
          </a:p>
        </p:txBody>
      </p:sp>
      <p:sp>
        <p:nvSpPr>
          <p:cNvPr id="23" name="Shape 21"/>
          <p:cNvSpPr/>
          <p:nvPr/>
        </p:nvSpPr>
        <p:spPr>
          <a:xfrm>
            <a:off x="502920" y="4133088"/>
            <a:ext cx="8138160" cy="420624"/>
          </a:xfrm>
          <a:prstGeom prst="roundRect">
            <a:avLst>
              <a:gd name="adj" fmla="val 13043"/>
            </a:avLst>
          </a:prstGeom>
          <a:solidFill>
            <a:srgbClr val="F2F4F8"/>
          </a:solidFill>
          <a:ln w="12700">
            <a:solidFill>
              <a:srgbClr val="F2F4F8"/>
            </a:solidFill>
            <a:prstDash val="solid"/>
          </a:ln>
        </p:spPr>
      </p:sp>
      <p:sp>
        <p:nvSpPr>
          <p:cNvPr id="24" name="Text 22"/>
          <p:cNvSpPr txBox="1"/>
          <p:nvPr/>
        </p:nvSpPr>
        <p:spPr>
          <a:xfrm>
            <a:off x="722376" y="4251960"/>
            <a:ext cx="2377440" cy="237744"/>
          </a:xfrm>
          <a:prstGeom prst="rect">
            <a:avLst/>
          </a:prstGeom>
          <a:noFill/>
          <a:ln/>
        </p:spPr>
        <p:txBody>
          <a:bodyPr wrap="square" lIns="0" tIns="0" rIns="0" bIns="0" rtlCol="0" anchor="t"/>
          <a:lstStyle/>
          <a:p>
            <a:pPr algn="l" indent="0" marL="0">
              <a:lnSpc>
                <a:spcPct val="108000"/>
              </a:lnSpc>
              <a:buNone/>
            </a:pPr>
            <a:r>
              <a:rPr lang="en-US" sz="1050" b="1" dirty="0">
                <a:solidFill>
                  <a:srgbClr val="0F1626"/>
                </a:solidFill>
                <a:latin typeface="Calibri" pitchFamily="34" charset="0"/>
                <a:ea typeface="Calibri" pitchFamily="34" charset="-122"/>
                <a:cs typeface="Calibri" pitchFamily="34" charset="-120"/>
              </a:rPr>
              <a:t>NXDOne</a:t>
            </a:r>
            <a:endParaRPr lang="en-US" sz="1050" dirty="0"/>
          </a:p>
        </p:txBody>
      </p:sp>
      <p:sp>
        <p:nvSpPr>
          <p:cNvPr id="25" name="Text 23"/>
          <p:cNvSpPr txBox="1"/>
          <p:nvPr/>
        </p:nvSpPr>
        <p:spPr>
          <a:xfrm>
            <a:off x="3246120" y="4261104"/>
            <a:ext cx="5120640" cy="23774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ERP in which the agent proposes and an authorised human commits</a:t>
            </a:r>
            <a:endParaRPr lang="en-US" sz="960" dirty="0"/>
          </a:p>
        </p:txBody>
      </p:sp>
      <p:sp>
        <p:nvSpPr>
          <p:cNvPr id="26" name="Text 24"/>
          <p:cNvSpPr txBox="1"/>
          <p:nvPr/>
        </p:nvSpPr>
        <p:spPr>
          <a:xfrm>
            <a:off x="502920" y="4681728"/>
            <a:ext cx="8138160" cy="274320"/>
          </a:xfrm>
          <a:prstGeom prst="rect">
            <a:avLst/>
          </a:prstGeom>
          <a:noFill/>
          <a:ln/>
        </p:spPr>
        <p:txBody>
          <a:bodyPr wrap="square" lIns="0" tIns="0" rIns="0" bIns="0" rtlCol="0" anchor="t"/>
          <a:lstStyle/>
          <a:p>
            <a:pPr algn="l" indent="0" marL="0">
              <a:lnSpc>
                <a:spcPct val="108000"/>
              </a:lnSpc>
              <a:buNone/>
            </a:pPr>
            <a:r>
              <a:rPr lang="en-US" sz="980" i="1" dirty="0">
                <a:solidFill>
                  <a:srgbClr val="6B7280"/>
                </a:solidFill>
                <a:latin typeface="Calibri" pitchFamily="34" charset="0"/>
                <a:ea typeface="Calibri" pitchFamily="34" charset="-122"/>
                <a:cs typeface="Calibri" pitchFamily="34" charset="-120"/>
              </a:rPr>
              <a:t>The products are consequences of the architecture. The architecture is the proposition.</a:t>
            </a:r>
            <a:endParaRPr lang="en-US" sz="98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F1626"/>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FFFFFF"/>
                </a:solidFill>
                <a:latin typeface="Cambria" pitchFamily="34" charset="0"/>
                <a:ea typeface="Cambria" pitchFamily="34" charset="-122"/>
                <a:cs typeface="Cambria" pitchFamily="34" charset="-120"/>
              </a:rPr>
              <a:t>What is being asked for</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SCOPE</a:t>
            </a:r>
            <a:endParaRPr lang="en-US" sz="950" dirty="0"/>
          </a:p>
        </p:txBody>
      </p:sp>
      <p:sp>
        <p:nvSpPr>
          <p:cNvPr id="4" name="Text 2"/>
          <p:cNvSpPr txBox="1"/>
          <p:nvPr/>
        </p:nvSpPr>
        <p:spPr>
          <a:xfrm>
            <a:off x="502920" y="1005840"/>
            <a:ext cx="7863840" cy="731520"/>
          </a:xfrm>
          <a:prstGeom prst="rect">
            <a:avLst/>
          </a:prstGeom>
          <a:noFill/>
          <a:ln/>
        </p:spPr>
        <p:txBody>
          <a:bodyPr wrap="square" lIns="0" tIns="0" rIns="0" bIns="0" rtlCol="0" anchor="t"/>
          <a:lstStyle/>
          <a:p>
            <a:pPr algn="l" indent="0" marL="0">
              <a:lnSpc>
                <a:spcPct val="116000"/>
              </a:lnSpc>
              <a:buNone/>
            </a:pPr>
            <a:r>
              <a:rPr lang="en-US" sz="1250" dirty="0">
                <a:solidFill>
                  <a:srgbClr val="2E9E8F"/>
                </a:solidFill>
                <a:latin typeface="Calibri" pitchFamily="34" charset="0"/>
                <a:ea typeface="Calibri" pitchFamily="34" charset="-122"/>
                <a:cs typeface="Calibri" pitchFamily="34" charset="-120"/>
              </a:rPr>
              <a:t>The architecture is implemented and running. What exists is a minimum viable implementation of a substantially larger design — produced by a single architect, without external capital, and constrained by that rather than by the concept.</a:t>
            </a:r>
            <a:endParaRPr lang="en-US" sz="1250" dirty="0"/>
          </a:p>
        </p:txBody>
      </p:sp>
      <p:sp>
        <p:nvSpPr>
          <p:cNvPr id="5" name="Shape 3"/>
          <p:cNvSpPr/>
          <p:nvPr/>
        </p:nvSpPr>
        <p:spPr>
          <a:xfrm>
            <a:off x="502920" y="1956816"/>
            <a:ext cx="8138160" cy="914400"/>
          </a:xfrm>
          <a:prstGeom prst="roundRect">
            <a:avLst>
              <a:gd name="adj" fmla="val 6000"/>
            </a:avLst>
          </a:prstGeom>
          <a:solidFill>
            <a:srgbClr val="1C2740"/>
          </a:solidFill>
          <a:ln w="12700">
            <a:solidFill>
              <a:srgbClr val="1C2740"/>
            </a:solidFill>
            <a:prstDash val="solid"/>
          </a:ln>
        </p:spPr>
      </p:sp>
      <p:sp>
        <p:nvSpPr>
          <p:cNvPr id="6" name="Text 4"/>
          <p:cNvSpPr txBox="1"/>
          <p:nvPr/>
        </p:nvSpPr>
        <p:spPr>
          <a:xfrm>
            <a:off x="758952" y="2112264"/>
            <a:ext cx="283464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concept is larger than the implementation</a:t>
            </a:r>
            <a:endParaRPr lang="en-US" sz="1150" dirty="0"/>
          </a:p>
        </p:txBody>
      </p:sp>
      <p:sp>
        <p:nvSpPr>
          <p:cNvPr id="7" name="Text 5"/>
          <p:cNvSpPr txBox="1"/>
          <p:nvPr/>
        </p:nvSpPr>
        <p:spPr>
          <a:xfrm>
            <a:off x="3749040" y="2112264"/>
            <a:ext cx="4617720" cy="640080"/>
          </a:xfrm>
          <a:prstGeom prst="rect">
            <a:avLst/>
          </a:prstGeom>
          <a:noFill/>
          <a:ln/>
        </p:spPr>
        <p:txBody>
          <a:bodyPr wrap="square" lIns="0" tIns="0" rIns="0" bIns="0" rtlCol="0" anchor="t"/>
          <a:lstStyle/>
          <a:p>
            <a:pPr algn="l" indent="0" marL="0">
              <a:lnSpc>
                <a:spcPct val="108000"/>
              </a:lnSpc>
              <a:buNone/>
            </a:pPr>
            <a:r>
              <a:rPr lang="en-US" sz="980" dirty="0">
                <a:solidFill>
                  <a:srgbClr val="C9D1E0"/>
                </a:solidFill>
                <a:latin typeface="Calibri" pitchFamily="34" charset="0"/>
                <a:ea typeface="Calibri" pitchFamily="34" charset="-122"/>
                <a:cs typeface="Calibri" pitchFamily="34" charset="-120"/>
              </a:rPr>
              <a:t>Every mechanism described here is built and operating, and every one is built to the depth one person can reach. Attention arbitration, memory consolidation and the self-model each admit substantially more sophistication than the current implementation expresses.</a:t>
            </a:r>
            <a:endParaRPr lang="en-US" sz="980" dirty="0"/>
          </a:p>
        </p:txBody>
      </p:sp>
      <p:sp>
        <p:nvSpPr>
          <p:cNvPr id="8" name="Shape 6"/>
          <p:cNvSpPr/>
          <p:nvPr/>
        </p:nvSpPr>
        <p:spPr>
          <a:xfrm>
            <a:off x="502920" y="2926080"/>
            <a:ext cx="8138160" cy="914400"/>
          </a:xfrm>
          <a:prstGeom prst="roundRect">
            <a:avLst>
              <a:gd name="adj" fmla="val 6000"/>
            </a:avLst>
          </a:prstGeom>
          <a:solidFill>
            <a:srgbClr val="1C2740"/>
          </a:solidFill>
          <a:ln w="12700">
            <a:solidFill>
              <a:srgbClr val="1C2740"/>
            </a:solidFill>
            <a:prstDash val="solid"/>
          </a:ln>
        </p:spPr>
      </p:sp>
      <p:sp>
        <p:nvSpPr>
          <p:cNvPr id="9" name="Text 7"/>
          <p:cNvSpPr txBox="1"/>
          <p:nvPr/>
        </p:nvSpPr>
        <p:spPr>
          <a:xfrm>
            <a:off x="758952" y="3081528"/>
            <a:ext cx="283464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work is expansion, not discovery</a:t>
            </a:r>
            <a:endParaRPr lang="en-US" sz="1150" dirty="0"/>
          </a:p>
        </p:txBody>
      </p:sp>
      <p:sp>
        <p:nvSpPr>
          <p:cNvPr id="10" name="Text 8"/>
          <p:cNvSpPr txBox="1"/>
          <p:nvPr/>
        </p:nvSpPr>
        <p:spPr>
          <a:xfrm>
            <a:off x="3749040" y="3081528"/>
            <a:ext cx="4617720" cy="640080"/>
          </a:xfrm>
          <a:prstGeom prst="rect">
            <a:avLst/>
          </a:prstGeom>
          <a:noFill/>
          <a:ln/>
        </p:spPr>
        <p:txBody>
          <a:bodyPr wrap="square" lIns="0" tIns="0" rIns="0" bIns="0" rtlCol="0" anchor="t"/>
          <a:lstStyle/>
          <a:p>
            <a:pPr algn="l" indent="0" marL="0">
              <a:lnSpc>
                <a:spcPct val="108000"/>
              </a:lnSpc>
              <a:buNone/>
            </a:pPr>
            <a:r>
              <a:rPr lang="en-US" sz="980" dirty="0">
                <a:solidFill>
                  <a:srgbClr val="C9D1E0"/>
                </a:solidFill>
                <a:latin typeface="Calibri" pitchFamily="34" charset="0"/>
                <a:ea typeface="Calibri" pitchFamily="34" charset="-122"/>
                <a:cs typeface="Calibri" pitchFamily="34" charset="-120"/>
              </a:rPr>
              <a:t>The architectural decisions are made and validated by running code. What funding buys is depth on each mechanism, hardening against production conditions, and engineering capacity beyond a single architect.</a:t>
            </a:r>
            <a:endParaRPr lang="en-US" sz="980" dirty="0"/>
          </a:p>
        </p:txBody>
      </p:sp>
      <p:sp>
        <p:nvSpPr>
          <p:cNvPr id="11" name="Shape 9"/>
          <p:cNvSpPr/>
          <p:nvPr/>
        </p:nvSpPr>
        <p:spPr>
          <a:xfrm>
            <a:off x="502920" y="3895344"/>
            <a:ext cx="8138160" cy="914400"/>
          </a:xfrm>
          <a:prstGeom prst="roundRect">
            <a:avLst>
              <a:gd name="adj" fmla="val 6000"/>
            </a:avLst>
          </a:prstGeom>
          <a:solidFill>
            <a:srgbClr val="1C2740"/>
          </a:solidFill>
          <a:ln w="12700">
            <a:solidFill>
              <a:srgbClr val="1C2740"/>
            </a:solidFill>
            <a:prstDash val="solid"/>
          </a:ln>
        </p:spPr>
      </p:sp>
      <p:sp>
        <p:nvSpPr>
          <p:cNvPr id="12" name="Text 10"/>
          <p:cNvSpPr txBox="1"/>
          <p:nvPr/>
        </p:nvSpPr>
        <p:spPr>
          <a:xfrm>
            <a:off x="758952" y="4050792"/>
            <a:ext cx="283464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Timing is the reason for the ask</a:t>
            </a:r>
            <a:endParaRPr lang="en-US" sz="1150" dirty="0"/>
          </a:p>
        </p:txBody>
      </p:sp>
      <p:sp>
        <p:nvSpPr>
          <p:cNvPr id="13" name="Text 11"/>
          <p:cNvSpPr txBox="1"/>
          <p:nvPr/>
        </p:nvSpPr>
        <p:spPr>
          <a:xfrm>
            <a:off x="3749040" y="4050792"/>
            <a:ext cx="4617720" cy="640080"/>
          </a:xfrm>
          <a:prstGeom prst="rect">
            <a:avLst/>
          </a:prstGeom>
          <a:noFill/>
          <a:ln/>
        </p:spPr>
        <p:txBody>
          <a:bodyPr wrap="square" lIns="0" tIns="0" rIns="0" bIns="0" rtlCol="0" anchor="t"/>
          <a:lstStyle/>
          <a:p>
            <a:pPr algn="l" indent="0" marL="0">
              <a:lnSpc>
                <a:spcPct val="108000"/>
              </a:lnSpc>
              <a:buNone/>
            </a:pPr>
            <a:r>
              <a:rPr lang="en-US" sz="980" dirty="0">
                <a:solidFill>
                  <a:srgbClr val="C9D1E0"/>
                </a:solidFill>
                <a:latin typeface="Calibri" pitchFamily="34" charset="0"/>
                <a:ea typeface="Calibri" pitchFamily="34" charset="-122"/>
                <a:cs typeface="Calibri" pitchFamily="34" charset="-120"/>
              </a:rPr>
              <a:t>The layer is unoccupied because the field is competing elsewhere. That will not remain true indefinitely, and the position is defensible now in a way it will not be once the pattern becomes visible.</a:t>
            </a:r>
            <a:endParaRPr lang="en-US" sz="98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F1626"/>
        </a:solidFill>
      </p:bgPr>
    </p:bg>
    <p:spTree>
      <p:nvGrpSpPr>
        <p:cNvPr id="1" name=""/>
        <p:cNvGrpSpPr/>
        <p:nvPr/>
      </p:nvGrpSpPr>
      <p:grpSpPr>
        <a:xfrm>
          <a:off x="0" y="0"/>
          <a:ext cx="0" cy="0"/>
          <a:chOff x="0" y="0"/>
          <a:chExt cx="0" cy="0"/>
        </a:xfrm>
      </p:grpSpPr>
      <p:pic>
        <p:nvPicPr>
          <p:cNvPr id="2" name="Image 0" descr="j-logo.png">    </p:cNvPr>
          <p:cNvPicPr>
            <a:picLocks noChangeAspect="1"/>
          </p:cNvPicPr>
          <p:nvPr/>
        </p:nvPicPr>
        <p:blipFill>
          <a:blip r:embed="rId1"/>
          <a:stretch>
            <a:fillRect/>
          </a:stretch>
        </p:blipFill>
        <p:spPr>
          <a:xfrm>
            <a:off x="7360920" y="1335024"/>
            <a:ext cx="1234440" cy="1975104"/>
          </a:xfrm>
          <a:prstGeom prst="rect">
            <a:avLst/>
          </a:prstGeom>
        </p:spPr>
      </p:pic>
      <p:sp>
        <p:nvSpPr>
          <p:cNvPr id="3" name="Text 0"/>
          <p:cNvSpPr txBox="1"/>
          <p:nvPr/>
        </p:nvSpPr>
        <p:spPr>
          <a:xfrm>
            <a:off x="502920" y="1389888"/>
            <a:ext cx="6309360" cy="822960"/>
          </a:xfrm>
          <a:prstGeom prst="rect">
            <a:avLst/>
          </a:prstGeom>
          <a:noFill/>
          <a:ln/>
        </p:spPr>
        <p:txBody>
          <a:bodyPr wrap="square" lIns="0" tIns="0" rIns="0" bIns="0" rtlCol="0" anchor="ctr"/>
          <a:lstStyle/>
          <a:p>
            <a:pPr indent="0" marL="0">
              <a:buNone/>
            </a:pPr>
            <a:r>
              <a:rPr lang="en-US" sz="3100" b="1" dirty="0">
                <a:solidFill>
                  <a:srgbClr val="FFFFFF"/>
                </a:solidFill>
                <a:latin typeface="Cambria" pitchFamily="34" charset="0"/>
                <a:ea typeface="Cambria" pitchFamily="34" charset="-122"/>
                <a:cs typeface="Cambria" pitchFamily="34" charset="-120"/>
              </a:rPr>
              <a:t>The model was never the difficult part.</a:t>
            </a:r>
            <a:endParaRPr lang="en-US" sz="3100" dirty="0"/>
          </a:p>
        </p:txBody>
      </p:sp>
      <p:sp>
        <p:nvSpPr>
          <p:cNvPr id="4" name="Text 1"/>
          <p:cNvSpPr txBox="1"/>
          <p:nvPr/>
        </p:nvSpPr>
        <p:spPr>
          <a:xfrm>
            <a:off x="502920" y="2322576"/>
            <a:ext cx="6309360" cy="1280160"/>
          </a:xfrm>
          <a:prstGeom prst="rect">
            <a:avLst/>
          </a:prstGeom>
          <a:noFill/>
          <a:ln/>
        </p:spPr>
        <p:txBody>
          <a:bodyPr wrap="square" lIns="0" tIns="0" rIns="0" bIns="0" rtlCol="0" anchor="ctr"/>
          <a:lstStyle/>
          <a:p>
            <a:pPr indent="0" marL="0">
              <a:lnSpc>
                <a:spcPct val="116000"/>
              </a:lnSpc>
              <a:buNone/>
            </a:pPr>
            <a:r>
              <a:rPr lang="en-US" sz="1250" dirty="0">
                <a:solidFill>
                  <a:srgbClr val="C9D1E0"/>
                </a:solidFill>
                <a:latin typeface="Calibri" pitchFamily="34" charset="0"/>
                <a:ea typeface="Calibri" pitchFamily="34" charset="-122"/>
                <a:cs typeface="Calibri" pitchFamily="34" charset="-120"/>
              </a:rPr>
              <a:t>Model capability is commoditised and converging. The unbuilt component is the architecture around it — attention allocated under scarcity, memory priced and consolidated, investigation initiated endogenously, belief carrying its evidence, and authority enforced rather than asserted. That architecture is implemented and running, and it is early enough that the direction of it can still be set.</a:t>
            </a:r>
            <a:endParaRPr lang="en-US" sz="1250" dirty="0"/>
          </a:p>
        </p:txBody>
      </p:sp>
      <p:sp>
        <p:nvSpPr>
          <p:cNvPr id="5" name="Shape 2"/>
          <p:cNvSpPr/>
          <p:nvPr/>
        </p:nvSpPr>
        <p:spPr>
          <a:xfrm>
            <a:off x="502920" y="3767328"/>
            <a:ext cx="1005840" cy="32004"/>
          </a:xfrm>
          <a:prstGeom prst="rect">
            <a:avLst/>
          </a:prstGeom>
          <a:solidFill>
            <a:srgbClr val="E0592A"/>
          </a:solidFill>
          <a:ln w="12700">
            <a:solidFill>
              <a:srgbClr val="333333"/>
            </a:solidFill>
            <a:prstDash val="solid"/>
          </a:ln>
        </p:spPr>
      </p:sp>
      <p:sp>
        <p:nvSpPr>
          <p:cNvPr id="6" name="Text 3"/>
          <p:cNvSpPr txBox="1"/>
          <p:nvPr/>
        </p:nvSpPr>
        <p:spPr>
          <a:xfrm>
            <a:off x="502920" y="3968496"/>
            <a:ext cx="8138160" cy="256032"/>
          </a:xfrm>
          <a:prstGeom prst="rect">
            <a:avLst/>
          </a:prstGeom>
          <a:noFill/>
          <a:ln/>
        </p:spPr>
        <p:txBody>
          <a:bodyPr wrap="square" lIns="0" tIns="0" rIns="0" bIns="0" rtlCol="0" anchor="ctr"/>
          <a:lstStyle/>
          <a:p>
            <a:pPr indent="0" marL="0">
              <a:buNone/>
            </a:pPr>
            <a:r>
              <a:rPr lang="en-US" sz="1150" dirty="0">
                <a:solidFill>
                  <a:srgbClr val="FFFFFF"/>
                </a:solidFill>
                <a:latin typeface="Calibri" pitchFamily="34" charset="0"/>
                <a:ea typeface="Calibri" pitchFamily="34" charset="-122"/>
                <a:cs typeface="Calibri" pitchFamily="34" charset="-120"/>
              </a:rPr>
              <a:t>Simona D. Thrussell, PhD · NXD Tech · Tilburg</a:t>
            </a:r>
            <a:endParaRPr lang="en-US" sz="1150" dirty="0"/>
          </a:p>
        </p:txBody>
      </p:sp>
      <p:sp>
        <p:nvSpPr>
          <p:cNvPr id="7" name="Text 4"/>
          <p:cNvSpPr txBox="1"/>
          <p:nvPr/>
        </p:nvSpPr>
        <p:spPr>
          <a:xfrm>
            <a:off x="502920" y="4261104"/>
            <a:ext cx="8138160" cy="256032"/>
          </a:xfrm>
          <a:prstGeom prst="rect">
            <a:avLst/>
          </a:prstGeom>
          <a:noFill/>
          <a:ln/>
        </p:spPr>
        <p:txBody>
          <a:bodyPr wrap="square" lIns="0" tIns="0" rIns="0" bIns="0" rtlCol="0" anchor="ctr"/>
          <a:lstStyle/>
          <a:p>
            <a:pPr indent="0" marL="0">
              <a:buNone/>
            </a:pPr>
            <a:r>
              <a:rPr lang="en-US" sz="1150" dirty="0">
                <a:solidFill>
                  <a:srgbClr val="2E9E8F"/>
                </a:solidFill>
                <a:latin typeface="Calibri" pitchFamily="34" charset="0"/>
                <a:ea typeface="Calibri" pitchFamily="34" charset="-122"/>
                <a:cs typeface="Calibri" pitchFamily="34" charset="-120"/>
              </a:rPr>
              <a:t>sdthrussell@gmail.com · +31 6 15 37 00 63 · jecosystem.com</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F1626"/>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FFFFFF"/>
                </a:solidFill>
                <a:latin typeface="Cambria" pitchFamily="34" charset="0"/>
                <a:ea typeface="Cambria" pitchFamily="34" charset="-122"/>
                <a:cs typeface="Cambria" pitchFamily="34" charset="-120"/>
              </a:rPr>
              <a:t>The thesis</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POSITION</a:t>
            </a:r>
            <a:endParaRPr lang="en-US" sz="950" dirty="0"/>
          </a:p>
        </p:txBody>
      </p:sp>
      <p:sp>
        <p:nvSpPr>
          <p:cNvPr id="4" name="Text 2"/>
          <p:cNvSpPr txBox="1"/>
          <p:nvPr/>
        </p:nvSpPr>
        <p:spPr>
          <a:xfrm>
            <a:off x="502920" y="969264"/>
            <a:ext cx="7863840" cy="548640"/>
          </a:xfrm>
          <a:prstGeom prst="rect">
            <a:avLst/>
          </a:prstGeom>
          <a:noFill/>
          <a:ln/>
        </p:spPr>
        <p:txBody>
          <a:bodyPr wrap="square" lIns="0" tIns="0" rIns="0" bIns="0" rtlCol="0" anchor="t"/>
          <a:lstStyle/>
          <a:p>
            <a:pPr algn="l" indent="0" marL="0">
              <a:lnSpc>
                <a:spcPct val="114000"/>
              </a:lnSpc>
              <a:buNone/>
            </a:pPr>
            <a:r>
              <a:rPr lang="en-US" sz="1250" dirty="0">
                <a:solidFill>
                  <a:srgbClr val="2E9E8F"/>
                </a:solidFill>
                <a:latin typeface="Calibri" pitchFamily="34" charset="0"/>
                <a:ea typeface="Calibri" pitchFamily="34" charset="-122"/>
                <a:cs typeface="Calibri" pitchFamily="34" charset="-120"/>
              </a:rPr>
              <a:t>Model capability is converging and commoditising. The unbuilt component is the architecture that surrounds it — and it is the architecture, not the model, that determines whether a system can be deployed against consequential work.</a:t>
            </a:r>
            <a:endParaRPr lang="en-US" sz="1250" dirty="0"/>
          </a:p>
        </p:txBody>
      </p:sp>
      <p:sp>
        <p:nvSpPr>
          <p:cNvPr id="5" name="Shape 3"/>
          <p:cNvSpPr/>
          <p:nvPr/>
        </p:nvSpPr>
        <p:spPr>
          <a:xfrm>
            <a:off x="502920" y="1810512"/>
            <a:ext cx="8138160" cy="932688"/>
          </a:xfrm>
          <a:prstGeom prst="roundRect">
            <a:avLst>
              <a:gd name="adj" fmla="val 5882"/>
            </a:avLst>
          </a:prstGeom>
          <a:solidFill>
            <a:srgbClr val="1C2740"/>
          </a:solidFill>
          <a:ln w="12700">
            <a:solidFill>
              <a:srgbClr val="1C2740"/>
            </a:solidFill>
            <a:prstDash val="solid"/>
          </a:ln>
        </p:spPr>
      </p:sp>
      <p:sp>
        <p:nvSpPr>
          <p:cNvPr id="6" name="Text 4"/>
          <p:cNvSpPr txBox="1"/>
          <p:nvPr/>
        </p:nvSpPr>
        <p:spPr>
          <a:xfrm>
            <a:off x="758952" y="1965960"/>
            <a:ext cx="265176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model is a faculty, not the system</a:t>
            </a:r>
            <a:endParaRPr lang="en-US" sz="1150" dirty="0"/>
          </a:p>
        </p:txBody>
      </p:sp>
      <p:sp>
        <p:nvSpPr>
          <p:cNvPr id="7" name="Text 5"/>
          <p:cNvSpPr txBox="1"/>
          <p:nvPr/>
        </p:nvSpPr>
        <p:spPr>
          <a:xfrm>
            <a:off x="3566160" y="1965960"/>
            <a:ext cx="4800600" cy="658368"/>
          </a:xfrm>
          <a:prstGeom prst="rect">
            <a:avLst/>
          </a:prstGeom>
          <a:noFill/>
          <a:ln/>
        </p:spPr>
        <p:txBody>
          <a:bodyPr wrap="square" lIns="0" tIns="0" rIns="0" bIns="0" rtlCol="0" anchor="t"/>
          <a:lstStyle/>
          <a:p>
            <a:pPr algn="l" indent="0" marL="0">
              <a:lnSpc>
                <a:spcPct val="108000"/>
              </a:lnSpc>
              <a:buNone/>
            </a:pPr>
            <a:r>
              <a:rPr lang="en-US" sz="970" dirty="0">
                <a:solidFill>
                  <a:srgbClr val="C9D1E0"/>
                </a:solidFill>
                <a:latin typeface="Calibri" pitchFamily="34" charset="0"/>
                <a:ea typeface="Calibri" pitchFamily="34" charset="-122"/>
                <a:cs typeface="Calibri" pitchFamily="34" charset="-120"/>
              </a:rPr>
              <a:t>A language model is a conditional predictor over token sequences. It holds no persistent state, allocates no finite resource, represents nothing about its own reliability, and bounds nothing about what it may cause. Treating it as the system means those properties are absent from the product rather than delegated elsewhere.</a:t>
            </a:r>
            <a:endParaRPr lang="en-US" sz="970" dirty="0"/>
          </a:p>
        </p:txBody>
      </p:sp>
      <p:sp>
        <p:nvSpPr>
          <p:cNvPr id="8" name="Shape 6"/>
          <p:cNvSpPr/>
          <p:nvPr/>
        </p:nvSpPr>
        <p:spPr>
          <a:xfrm>
            <a:off x="502920" y="2798064"/>
            <a:ext cx="8138160" cy="932688"/>
          </a:xfrm>
          <a:prstGeom prst="roundRect">
            <a:avLst>
              <a:gd name="adj" fmla="val 5882"/>
            </a:avLst>
          </a:prstGeom>
          <a:solidFill>
            <a:srgbClr val="1C2740"/>
          </a:solidFill>
          <a:ln w="12700">
            <a:solidFill>
              <a:srgbClr val="1C2740"/>
            </a:solidFill>
            <a:prstDash val="solid"/>
          </a:ln>
        </p:spPr>
      </p:sp>
      <p:sp>
        <p:nvSpPr>
          <p:cNvPr id="9" name="Text 7"/>
          <p:cNvSpPr txBox="1"/>
          <p:nvPr/>
        </p:nvSpPr>
        <p:spPr>
          <a:xfrm>
            <a:off x="758952" y="2953512"/>
            <a:ext cx="265176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surrounding layer is where the properties live</a:t>
            </a:r>
            <a:endParaRPr lang="en-US" sz="1150" dirty="0"/>
          </a:p>
        </p:txBody>
      </p:sp>
      <p:sp>
        <p:nvSpPr>
          <p:cNvPr id="10" name="Text 8"/>
          <p:cNvSpPr txBox="1"/>
          <p:nvPr/>
        </p:nvSpPr>
        <p:spPr>
          <a:xfrm>
            <a:off x="3566160" y="2953512"/>
            <a:ext cx="4800600" cy="658368"/>
          </a:xfrm>
          <a:prstGeom prst="rect">
            <a:avLst/>
          </a:prstGeom>
          <a:noFill/>
          <a:ln/>
        </p:spPr>
        <p:txBody>
          <a:bodyPr wrap="square" lIns="0" tIns="0" rIns="0" bIns="0" rtlCol="0" anchor="t"/>
          <a:lstStyle/>
          <a:p>
            <a:pPr algn="l" indent="0" marL="0">
              <a:lnSpc>
                <a:spcPct val="108000"/>
              </a:lnSpc>
              <a:buNone/>
            </a:pPr>
            <a:r>
              <a:rPr lang="en-US" sz="970" dirty="0">
                <a:solidFill>
                  <a:srgbClr val="C9D1E0"/>
                </a:solidFill>
                <a:latin typeface="Calibri" pitchFamily="34" charset="0"/>
                <a:ea typeface="Calibri" pitchFamily="34" charset="-122"/>
                <a:cs typeface="Calibri" pitchFamily="34" charset="-120"/>
              </a:rPr>
              <a:t>Attention, memory, motivation, belief, self-model and authority are architectural constructs. They are implemented above the model or they do not exist. J implements them, and invokes the model from inside them as one faculty among several.</a:t>
            </a:r>
            <a:endParaRPr lang="en-US" sz="970" dirty="0"/>
          </a:p>
        </p:txBody>
      </p:sp>
      <p:sp>
        <p:nvSpPr>
          <p:cNvPr id="11" name="Shape 9"/>
          <p:cNvSpPr/>
          <p:nvPr/>
        </p:nvSpPr>
        <p:spPr>
          <a:xfrm>
            <a:off x="502920" y="3785616"/>
            <a:ext cx="8138160" cy="932688"/>
          </a:xfrm>
          <a:prstGeom prst="roundRect">
            <a:avLst>
              <a:gd name="adj" fmla="val 5882"/>
            </a:avLst>
          </a:prstGeom>
          <a:solidFill>
            <a:srgbClr val="1C2740"/>
          </a:solidFill>
          <a:ln w="12700">
            <a:solidFill>
              <a:srgbClr val="1C2740"/>
            </a:solidFill>
            <a:prstDash val="solid"/>
          </a:ln>
        </p:spPr>
      </p:sp>
      <p:sp>
        <p:nvSpPr>
          <p:cNvPr id="12" name="Text 10"/>
          <p:cNvSpPr txBox="1"/>
          <p:nvPr/>
        </p:nvSpPr>
        <p:spPr>
          <a:xfrm>
            <a:off x="758952" y="3941064"/>
            <a:ext cx="2651760" cy="566928"/>
          </a:xfrm>
          <a:prstGeom prst="rect">
            <a:avLst/>
          </a:prstGeom>
          <a:noFill/>
          <a:ln/>
        </p:spPr>
        <p:txBody>
          <a:bodyPr wrap="square" lIns="0" tIns="0" rIns="0" bIns="0" rtlCol="0" anchor="t"/>
          <a:lstStyle/>
          <a:p>
            <a:pPr algn="l" indent="0" marL="0">
              <a:lnSpc>
                <a:spcPct val="108000"/>
              </a:lnSpc>
              <a:buNone/>
            </a:pPr>
            <a:r>
              <a:rPr lang="en-US" sz="1150" b="1" dirty="0">
                <a:solidFill>
                  <a:srgbClr val="FFFFFF"/>
                </a:solidFill>
                <a:latin typeface="Calibri" pitchFamily="34" charset="0"/>
                <a:ea typeface="Calibri" pitchFamily="34" charset="-122"/>
                <a:cs typeface="Calibri" pitchFamily="34" charset="-120"/>
              </a:rPr>
              <a:t>The result is a different class of system</a:t>
            </a:r>
            <a:endParaRPr lang="en-US" sz="1150" dirty="0"/>
          </a:p>
        </p:txBody>
      </p:sp>
      <p:sp>
        <p:nvSpPr>
          <p:cNvPr id="13" name="Text 11"/>
          <p:cNvSpPr txBox="1"/>
          <p:nvPr/>
        </p:nvSpPr>
        <p:spPr>
          <a:xfrm>
            <a:off x="3566160" y="3941064"/>
            <a:ext cx="4800600" cy="658368"/>
          </a:xfrm>
          <a:prstGeom prst="rect">
            <a:avLst/>
          </a:prstGeom>
          <a:noFill/>
          <a:ln/>
        </p:spPr>
        <p:txBody>
          <a:bodyPr wrap="square" lIns="0" tIns="0" rIns="0" bIns="0" rtlCol="0" anchor="t"/>
          <a:lstStyle/>
          <a:p>
            <a:pPr algn="l" indent="0" marL="0">
              <a:lnSpc>
                <a:spcPct val="108000"/>
              </a:lnSpc>
              <a:buNone/>
            </a:pPr>
            <a:r>
              <a:rPr lang="en-US" sz="970" dirty="0">
                <a:solidFill>
                  <a:srgbClr val="C9D1E0"/>
                </a:solidFill>
                <a:latin typeface="Calibri" pitchFamily="34" charset="0"/>
                <a:ea typeface="Calibri" pitchFamily="34" charset="-122"/>
                <a:cs typeface="Calibri" pitchFamily="34" charset="-120"/>
              </a:rPr>
              <a:t>Not a better answer to a question: an entity that holds concurrent work, raises what it was not asked about, retains why it believes what it believes, and can be granted operational authority because the boundary of that authority is enforced and recorded.</a:t>
            </a:r>
            <a:endParaRPr lang="en-US" sz="9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Six mechanisms, and how they compose</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ARCHITECTURE</a:t>
            </a:r>
            <a:endParaRPr lang="en-US" sz="950" dirty="0"/>
          </a:p>
        </p:txBody>
      </p:sp>
      <p:sp>
        <p:nvSpPr>
          <p:cNvPr id="4" name="Text 2"/>
          <p:cNvSpPr txBox="1"/>
          <p:nvPr/>
        </p:nvSpPr>
        <p:spPr>
          <a:xfrm>
            <a:off x="502920" y="932688"/>
            <a:ext cx="7863840" cy="274320"/>
          </a:xfrm>
          <a:prstGeom prst="rect">
            <a:avLst/>
          </a:prstGeom>
          <a:noFill/>
          <a:ln/>
        </p:spPr>
        <p:txBody>
          <a:bodyPr wrap="square" lIns="0" tIns="0" rIns="0" bIns="0" rtlCol="0" anchor="t"/>
          <a:lstStyle/>
          <a:p>
            <a:pPr algn="l" indent="0" marL="0">
              <a:lnSpc>
                <a:spcPct val="108000"/>
              </a:lnSpc>
              <a:buNone/>
            </a:pPr>
            <a:r>
              <a:rPr lang="en-US" sz="1150" dirty="0">
                <a:solidFill>
                  <a:srgbClr val="6B7280"/>
                </a:solidFill>
                <a:latin typeface="Calibri" pitchFamily="34" charset="0"/>
                <a:ea typeface="Calibri" pitchFamily="34" charset="-122"/>
                <a:cs typeface="Calibri" pitchFamily="34" charset="-120"/>
              </a:rPr>
              <a:t>Each supplies a property absent from the prevailing design. They are not independent features — each depends on the ones beneath it.</a:t>
            </a:r>
            <a:endParaRPr lang="en-US" sz="1150" dirty="0"/>
          </a:p>
        </p:txBody>
      </p:sp>
      <p:sp>
        <p:nvSpPr>
          <p:cNvPr id="5" name="Shape 3"/>
          <p:cNvSpPr/>
          <p:nvPr/>
        </p:nvSpPr>
        <p:spPr>
          <a:xfrm>
            <a:off x="502920" y="1371600"/>
            <a:ext cx="2602992" cy="1316736"/>
          </a:xfrm>
          <a:prstGeom prst="roundRect">
            <a:avLst>
              <a:gd name="adj" fmla="val 4167"/>
            </a:avLst>
          </a:prstGeom>
          <a:solidFill>
            <a:srgbClr val="F2F4F8"/>
          </a:solidFill>
          <a:ln w="12700">
            <a:solidFill>
              <a:srgbClr val="F2F4F8"/>
            </a:solidFill>
            <a:prstDash val="solid"/>
          </a:ln>
        </p:spPr>
      </p:sp>
      <p:sp>
        <p:nvSpPr>
          <p:cNvPr id="6" name="Shape 4"/>
          <p:cNvSpPr/>
          <p:nvPr/>
        </p:nvSpPr>
        <p:spPr>
          <a:xfrm>
            <a:off x="704088" y="1554480"/>
            <a:ext cx="310896" cy="310896"/>
          </a:xfrm>
          <a:prstGeom prst="ellipse">
            <a:avLst/>
          </a:prstGeom>
          <a:solidFill>
            <a:srgbClr val="0F1626"/>
          </a:solidFill>
          <a:ln w="12700">
            <a:solidFill>
              <a:srgbClr val="0F1626"/>
            </a:solidFill>
            <a:prstDash val="solid"/>
          </a:ln>
        </p:spPr>
      </p:sp>
      <p:sp>
        <p:nvSpPr>
          <p:cNvPr id="7" name="Text 5"/>
          <p:cNvSpPr txBox="1"/>
          <p:nvPr/>
        </p:nvSpPr>
        <p:spPr>
          <a:xfrm>
            <a:off x="704088"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I</a:t>
            </a:r>
            <a:endParaRPr lang="en-US" sz="1200" dirty="0"/>
          </a:p>
        </p:txBody>
      </p:sp>
      <p:sp>
        <p:nvSpPr>
          <p:cNvPr id="8" name="Text 6"/>
          <p:cNvSpPr txBox="1"/>
          <p:nvPr/>
        </p:nvSpPr>
        <p:spPr>
          <a:xfrm>
            <a:off x="1179576" y="1591056"/>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Attention economics</a:t>
            </a:r>
            <a:endParaRPr lang="en-US" sz="1150" dirty="0"/>
          </a:p>
        </p:txBody>
      </p:sp>
      <p:sp>
        <p:nvSpPr>
          <p:cNvPr id="9" name="Text 7"/>
          <p:cNvSpPr txBox="1"/>
          <p:nvPr/>
        </p:nvSpPr>
        <p:spPr>
          <a:xfrm>
            <a:off x="704088" y="2066544"/>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Finite capacity, allocated by bid and grant</a:t>
            </a:r>
            <a:endParaRPr lang="en-US" sz="960" dirty="0"/>
          </a:p>
        </p:txBody>
      </p:sp>
      <p:sp>
        <p:nvSpPr>
          <p:cNvPr id="10" name="Shape 8"/>
          <p:cNvSpPr/>
          <p:nvPr/>
        </p:nvSpPr>
        <p:spPr>
          <a:xfrm>
            <a:off x="3270504" y="1371600"/>
            <a:ext cx="2602992" cy="1316736"/>
          </a:xfrm>
          <a:prstGeom prst="roundRect">
            <a:avLst>
              <a:gd name="adj" fmla="val 4167"/>
            </a:avLst>
          </a:prstGeom>
          <a:solidFill>
            <a:srgbClr val="F2F4F8"/>
          </a:solidFill>
          <a:ln w="9525">
            <a:solidFill>
              <a:srgbClr val="DDE3EC"/>
            </a:solidFill>
            <a:prstDash val="solid"/>
          </a:ln>
        </p:spPr>
      </p:sp>
      <p:sp>
        <p:nvSpPr>
          <p:cNvPr id="11" name="Shape 9"/>
          <p:cNvSpPr/>
          <p:nvPr/>
        </p:nvSpPr>
        <p:spPr>
          <a:xfrm>
            <a:off x="3471672" y="1554480"/>
            <a:ext cx="310896" cy="310896"/>
          </a:xfrm>
          <a:prstGeom prst="ellipse">
            <a:avLst/>
          </a:prstGeom>
          <a:solidFill>
            <a:srgbClr val="E0592A"/>
          </a:solidFill>
          <a:ln w="12700">
            <a:solidFill>
              <a:srgbClr val="E0592A"/>
            </a:solidFill>
            <a:prstDash val="solid"/>
          </a:ln>
        </p:spPr>
      </p:sp>
      <p:sp>
        <p:nvSpPr>
          <p:cNvPr id="12" name="Text 10"/>
          <p:cNvSpPr txBox="1"/>
          <p:nvPr/>
        </p:nvSpPr>
        <p:spPr>
          <a:xfrm>
            <a:off x="3471672"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II</a:t>
            </a:r>
            <a:endParaRPr lang="en-US" sz="1200" dirty="0"/>
          </a:p>
        </p:txBody>
      </p:sp>
      <p:sp>
        <p:nvSpPr>
          <p:cNvPr id="13" name="Text 11"/>
          <p:cNvSpPr txBox="1"/>
          <p:nvPr/>
        </p:nvSpPr>
        <p:spPr>
          <a:xfrm>
            <a:off x="3947160" y="1591056"/>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Memory economics</a:t>
            </a:r>
            <a:endParaRPr lang="en-US" sz="1150" dirty="0"/>
          </a:p>
        </p:txBody>
      </p:sp>
      <p:sp>
        <p:nvSpPr>
          <p:cNvPr id="14" name="Text 12"/>
          <p:cNvSpPr txBox="1"/>
          <p:nvPr/>
        </p:nvSpPr>
        <p:spPr>
          <a:xfrm>
            <a:off x="3471672" y="2066544"/>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Priced retention, decay, consolidation by salience</a:t>
            </a:r>
            <a:endParaRPr lang="en-US" sz="960" dirty="0"/>
          </a:p>
        </p:txBody>
      </p:sp>
      <p:sp>
        <p:nvSpPr>
          <p:cNvPr id="15" name="Shape 13"/>
          <p:cNvSpPr/>
          <p:nvPr/>
        </p:nvSpPr>
        <p:spPr>
          <a:xfrm>
            <a:off x="6038088" y="1371600"/>
            <a:ext cx="2602992" cy="1316736"/>
          </a:xfrm>
          <a:prstGeom prst="roundRect">
            <a:avLst>
              <a:gd name="adj" fmla="val 4167"/>
            </a:avLst>
          </a:prstGeom>
          <a:solidFill>
            <a:srgbClr val="F2F4F8"/>
          </a:solidFill>
          <a:ln w="12700">
            <a:solidFill>
              <a:srgbClr val="F2F4F8"/>
            </a:solidFill>
            <a:prstDash val="solid"/>
          </a:ln>
        </p:spPr>
      </p:sp>
      <p:sp>
        <p:nvSpPr>
          <p:cNvPr id="16" name="Shape 14"/>
          <p:cNvSpPr/>
          <p:nvPr/>
        </p:nvSpPr>
        <p:spPr>
          <a:xfrm>
            <a:off x="6239256" y="1554480"/>
            <a:ext cx="310896" cy="310896"/>
          </a:xfrm>
          <a:prstGeom prst="ellipse">
            <a:avLst/>
          </a:prstGeom>
          <a:solidFill>
            <a:srgbClr val="0F1626"/>
          </a:solidFill>
          <a:ln w="12700">
            <a:solidFill>
              <a:srgbClr val="0F1626"/>
            </a:solidFill>
            <a:prstDash val="solid"/>
          </a:ln>
        </p:spPr>
      </p:sp>
      <p:sp>
        <p:nvSpPr>
          <p:cNvPr id="17" name="Text 15"/>
          <p:cNvSpPr txBox="1"/>
          <p:nvPr/>
        </p:nvSpPr>
        <p:spPr>
          <a:xfrm>
            <a:off x="6239256" y="1554480"/>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III</a:t>
            </a:r>
            <a:endParaRPr lang="en-US" sz="1200" dirty="0"/>
          </a:p>
        </p:txBody>
      </p:sp>
      <p:sp>
        <p:nvSpPr>
          <p:cNvPr id="18" name="Text 16"/>
          <p:cNvSpPr txBox="1"/>
          <p:nvPr/>
        </p:nvSpPr>
        <p:spPr>
          <a:xfrm>
            <a:off x="6714744" y="1591056"/>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Novelty and curiosity</a:t>
            </a:r>
            <a:endParaRPr lang="en-US" sz="1150" dirty="0"/>
          </a:p>
        </p:txBody>
      </p:sp>
      <p:sp>
        <p:nvSpPr>
          <p:cNvPr id="19" name="Text 17"/>
          <p:cNvSpPr txBox="1"/>
          <p:nvPr/>
        </p:nvSpPr>
        <p:spPr>
          <a:xfrm>
            <a:off x="6239256" y="2066544"/>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Prediction error as an endogenous trigger</a:t>
            </a:r>
            <a:endParaRPr lang="en-US" sz="960" dirty="0"/>
          </a:p>
        </p:txBody>
      </p:sp>
      <p:sp>
        <p:nvSpPr>
          <p:cNvPr id="20" name="Shape 18"/>
          <p:cNvSpPr/>
          <p:nvPr/>
        </p:nvSpPr>
        <p:spPr>
          <a:xfrm>
            <a:off x="502920" y="2852928"/>
            <a:ext cx="2602992" cy="1316736"/>
          </a:xfrm>
          <a:prstGeom prst="roundRect">
            <a:avLst>
              <a:gd name="adj" fmla="val 4167"/>
            </a:avLst>
          </a:prstGeom>
          <a:solidFill>
            <a:srgbClr val="F2F4F8"/>
          </a:solidFill>
          <a:ln w="9525">
            <a:solidFill>
              <a:srgbClr val="DDE3EC"/>
            </a:solidFill>
            <a:prstDash val="solid"/>
          </a:ln>
        </p:spPr>
      </p:sp>
      <p:sp>
        <p:nvSpPr>
          <p:cNvPr id="21" name="Shape 19"/>
          <p:cNvSpPr/>
          <p:nvPr/>
        </p:nvSpPr>
        <p:spPr>
          <a:xfrm>
            <a:off x="704088" y="3035808"/>
            <a:ext cx="310896" cy="310896"/>
          </a:xfrm>
          <a:prstGeom prst="ellipse">
            <a:avLst/>
          </a:prstGeom>
          <a:solidFill>
            <a:srgbClr val="E0592A"/>
          </a:solidFill>
          <a:ln w="12700">
            <a:solidFill>
              <a:srgbClr val="E0592A"/>
            </a:solidFill>
            <a:prstDash val="solid"/>
          </a:ln>
        </p:spPr>
      </p:sp>
      <p:sp>
        <p:nvSpPr>
          <p:cNvPr id="22" name="Text 20"/>
          <p:cNvSpPr txBox="1"/>
          <p:nvPr/>
        </p:nvSpPr>
        <p:spPr>
          <a:xfrm>
            <a:off x="704088"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IV</a:t>
            </a:r>
            <a:endParaRPr lang="en-US" sz="1200" dirty="0"/>
          </a:p>
        </p:txBody>
      </p:sp>
      <p:sp>
        <p:nvSpPr>
          <p:cNvPr id="23" name="Text 21"/>
          <p:cNvSpPr txBox="1"/>
          <p:nvPr/>
        </p:nvSpPr>
        <p:spPr>
          <a:xfrm>
            <a:off x="1179576" y="3072384"/>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Belief and evidence</a:t>
            </a:r>
            <a:endParaRPr lang="en-US" sz="1150" dirty="0"/>
          </a:p>
        </p:txBody>
      </p:sp>
      <p:sp>
        <p:nvSpPr>
          <p:cNvPr id="24" name="Text 22"/>
          <p:cNvSpPr txBox="1"/>
          <p:nvPr/>
        </p:nvSpPr>
        <p:spPr>
          <a:xfrm>
            <a:off x="704088" y="3547872"/>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Conclusions with provenance and revision</a:t>
            </a:r>
            <a:endParaRPr lang="en-US" sz="960" dirty="0"/>
          </a:p>
        </p:txBody>
      </p:sp>
      <p:sp>
        <p:nvSpPr>
          <p:cNvPr id="25" name="Shape 23"/>
          <p:cNvSpPr/>
          <p:nvPr/>
        </p:nvSpPr>
        <p:spPr>
          <a:xfrm>
            <a:off x="3270504" y="2852928"/>
            <a:ext cx="2602992" cy="1316736"/>
          </a:xfrm>
          <a:prstGeom prst="roundRect">
            <a:avLst>
              <a:gd name="adj" fmla="val 4167"/>
            </a:avLst>
          </a:prstGeom>
          <a:solidFill>
            <a:srgbClr val="F2F4F8"/>
          </a:solidFill>
          <a:ln w="12700">
            <a:solidFill>
              <a:srgbClr val="F2F4F8"/>
            </a:solidFill>
            <a:prstDash val="solid"/>
          </a:ln>
        </p:spPr>
      </p:sp>
      <p:sp>
        <p:nvSpPr>
          <p:cNvPr id="26" name="Shape 24"/>
          <p:cNvSpPr/>
          <p:nvPr/>
        </p:nvSpPr>
        <p:spPr>
          <a:xfrm>
            <a:off x="3471672" y="3035808"/>
            <a:ext cx="310896" cy="310896"/>
          </a:xfrm>
          <a:prstGeom prst="ellipse">
            <a:avLst/>
          </a:prstGeom>
          <a:solidFill>
            <a:srgbClr val="0F1626"/>
          </a:solidFill>
          <a:ln w="12700">
            <a:solidFill>
              <a:srgbClr val="0F1626"/>
            </a:solidFill>
            <a:prstDash val="solid"/>
          </a:ln>
        </p:spPr>
      </p:sp>
      <p:sp>
        <p:nvSpPr>
          <p:cNvPr id="27" name="Text 25"/>
          <p:cNvSpPr txBox="1"/>
          <p:nvPr/>
        </p:nvSpPr>
        <p:spPr>
          <a:xfrm>
            <a:off x="3471672"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V</a:t>
            </a:r>
            <a:endParaRPr lang="en-US" sz="1200" dirty="0"/>
          </a:p>
        </p:txBody>
      </p:sp>
      <p:sp>
        <p:nvSpPr>
          <p:cNvPr id="28" name="Text 26"/>
          <p:cNvSpPr txBox="1"/>
          <p:nvPr/>
        </p:nvSpPr>
        <p:spPr>
          <a:xfrm>
            <a:off x="3947160" y="3072384"/>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Self-model and reflection</a:t>
            </a:r>
            <a:endParaRPr lang="en-US" sz="1150" dirty="0"/>
          </a:p>
        </p:txBody>
      </p:sp>
      <p:sp>
        <p:nvSpPr>
          <p:cNvPr id="29" name="Text 27"/>
          <p:cNvSpPr txBox="1"/>
          <p:nvPr/>
        </p:nvSpPr>
        <p:spPr>
          <a:xfrm>
            <a:off x="3471672" y="3547872"/>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A represented account of its own reliability</a:t>
            </a:r>
            <a:endParaRPr lang="en-US" sz="960" dirty="0"/>
          </a:p>
        </p:txBody>
      </p:sp>
      <p:sp>
        <p:nvSpPr>
          <p:cNvPr id="30" name="Shape 28"/>
          <p:cNvSpPr/>
          <p:nvPr/>
        </p:nvSpPr>
        <p:spPr>
          <a:xfrm>
            <a:off x="6038088" y="2852928"/>
            <a:ext cx="2602992" cy="1316736"/>
          </a:xfrm>
          <a:prstGeom prst="roundRect">
            <a:avLst>
              <a:gd name="adj" fmla="val 4167"/>
            </a:avLst>
          </a:prstGeom>
          <a:solidFill>
            <a:srgbClr val="F2F4F8"/>
          </a:solidFill>
          <a:ln w="9525">
            <a:solidFill>
              <a:srgbClr val="DDE3EC"/>
            </a:solidFill>
            <a:prstDash val="solid"/>
          </a:ln>
        </p:spPr>
      </p:sp>
      <p:sp>
        <p:nvSpPr>
          <p:cNvPr id="31" name="Shape 29"/>
          <p:cNvSpPr/>
          <p:nvPr/>
        </p:nvSpPr>
        <p:spPr>
          <a:xfrm>
            <a:off x="6239256" y="3035808"/>
            <a:ext cx="310896" cy="310896"/>
          </a:xfrm>
          <a:prstGeom prst="ellipse">
            <a:avLst/>
          </a:prstGeom>
          <a:solidFill>
            <a:srgbClr val="E0592A"/>
          </a:solidFill>
          <a:ln w="12700">
            <a:solidFill>
              <a:srgbClr val="E0592A"/>
            </a:solidFill>
            <a:prstDash val="solid"/>
          </a:ln>
        </p:spPr>
      </p:sp>
      <p:sp>
        <p:nvSpPr>
          <p:cNvPr id="32" name="Text 30"/>
          <p:cNvSpPr txBox="1"/>
          <p:nvPr/>
        </p:nvSpPr>
        <p:spPr>
          <a:xfrm>
            <a:off x="6239256" y="3035808"/>
            <a:ext cx="310896" cy="310896"/>
          </a:xfrm>
          <a:prstGeom prst="rect">
            <a:avLst/>
          </a:prstGeom>
          <a:noFill/>
          <a:ln/>
        </p:spPr>
        <p:txBody>
          <a:bodyPr wrap="square" lIns="0" tIns="0" rIns="0" bIns="0"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VI</a:t>
            </a:r>
            <a:endParaRPr lang="en-US" sz="1200" dirty="0"/>
          </a:p>
        </p:txBody>
      </p:sp>
      <p:sp>
        <p:nvSpPr>
          <p:cNvPr id="33" name="Text 31"/>
          <p:cNvSpPr txBox="1"/>
          <p:nvPr/>
        </p:nvSpPr>
        <p:spPr>
          <a:xfrm>
            <a:off x="6714744" y="3072384"/>
            <a:ext cx="1743456" cy="256032"/>
          </a:xfrm>
          <a:prstGeom prst="rect">
            <a:avLst/>
          </a:prstGeom>
          <a:noFill/>
          <a:ln/>
        </p:spPr>
        <p:txBody>
          <a:bodyPr wrap="square" lIns="0" tIns="0" rIns="0" bIns="0" rtlCol="0" anchor="t"/>
          <a:lstStyle/>
          <a:p>
            <a:pPr algn="l" indent="0" marL="0">
              <a:lnSpc>
                <a:spcPct val="108000"/>
              </a:lnSpc>
              <a:buNone/>
            </a:pPr>
            <a:r>
              <a:rPr lang="en-US" sz="1150" b="1" dirty="0">
                <a:solidFill>
                  <a:srgbClr val="0F1626"/>
                </a:solidFill>
                <a:latin typeface="Calibri" pitchFamily="34" charset="0"/>
                <a:ea typeface="Calibri" pitchFamily="34" charset="-122"/>
                <a:cs typeface="Calibri" pitchFamily="34" charset="-120"/>
              </a:rPr>
              <a:t>The Capability Kernel</a:t>
            </a:r>
            <a:endParaRPr lang="en-US" sz="1150" dirty="0"/>
          </a:p>
        </p:txBody>
      </p:sp>
      <p:sp>
        <p:nvSpPr>
          <p:cNvPr id="34" name="Text 32"/>
          <p:cNvSpPr txBox="1"/>
          <p:nvPr/>
        </p:nvSpPr>
        <p:spPr>
          <a:xfrm>
            <a:off x="6239256" y="3547872"/>
            <a:ext cx="2200656" cy="512064"/>
          </a:xfrm>
          <a:prstGeom prst="rect">
            <a:avLst/>
          </a:prstGeom>
          <a:noFill/>
          <a:ln/>
        </p:spPr>
        <p:txBody>
          <a:bodyPr wrap="square" lIns="0" tIns="0" rIns="0" bIns="0" rtlCol="0" anchor="t"/>
          <a:lstStyle/>
          <a:p>
            <a:pPr algn="l" indent="0" marL="0">
              <a:lnSpc>
                <a:spcPct val="108000"/>
              </a:lnSpc>
              <a:buNone/>
            </a:pPr>
            <a:r>
              <a:rPr lang="en-US" sz="960" dirty="0">
                <a:solidFill>
                  <a:srgbClr val="22303F"/>
                </a:solidFill>
                <a:latin typeface="Calibri" pitchFamily="34" charset="0"/>
                <a:ea typeface="Calibri" pitchFamily="34" charset="-122"/>
                <a:cs typeface="Calibri" pitchFamily="34" charset="-120"/>
              </a:rPr>
              <a:t>Authority declared, mediated and recorded</a:t>
            </a:r>
            <a:endParaRPr lang="en-US" sz="960" dirty="0"/>
          </a:p>
        </p:txBody>
      </p:sp>
      <p:sp>
        <p:nvSpPr>
          <p:cNvPr id="35" name="Text 33"/>
          <p:cNvSpPr txBox="1"/>
          <p:nvPr/>
        </p:nvSpPr>
        <p:spPr>
          <a:xfrm>
            <a:off x="502920" y="4443984"/>
            <a:ext cx="8138160" cy="310896"/>
          </a:xfrm>
          <a:prstGeom prst="rect">
            <a:avLst/>
          </a:prstGeom>
          <a:noFill/>
          <a:ln/>
        </p:spPr>
        <p:txBody>
          <a:bodyPr wrap="square" lIns="0" tIns="0" rIns="0" bIns="0" rtlCol="0" anchor="t"/>
          <a:lstStyle/>
          <a:p>
            <a:pPr algn="l" indent="0" marL="0">
              <a:lnSpc>
                <a:spcPct val="108000"/>
              </a:lnSpc>
              <a:buNone/>
            </a:pPr>
            <a:r>
              <a:rPr lang="en-US" sz="1000" i="1" dirty="0">
                <a:solidFill>
                  <a:srgbClr val="6B7280"/>
                </a:solidFill>
                <a:latin typeface="Calibri" pitchFamily="34" charset="0"/>
                <a:ea typeface="Calibri" pitchFamily="34" charset="-122"/>
                <a:cs typeface="Calibri" pitchFamily="34" charset="-120"/>
              </a:rPr>
              <a:t>Persistence runs beneath all six: state is consolidated to snapshot and the cognitive cycle continues between sessions, rather than beginning at zero.</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Attention economics</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I</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Cognitive capacity is finite by construction, and its allocation is an explicit, arbitrated, inspectable decision.</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Current systems have no concept of attention. A context window is a storage bound, not an allocation policy: material enters because it was retrieved and leaves because the buffer overflowed. Nothing decides what is worth thinking about, so nothing can be deferred rather than dropped, and there is no account of why one line of work proceeded and another did not.</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Candidate processes — an unanswered question, an anomaly, a pending investigation, an incoming request — bid with an expected value. An arbitrator grants capacity against a bounded budget. Unsuccessful bids are deferred with their state intact rather than discarded, and re-bid when conditions change. Grants, deferrals and valuations are recorded.</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J holds many problems concurrently without degrading on any of them, and can be interrupted by something more important without losing the thread it was on. Because allocation is arbitrated rather than incidental, “why is it working on that” has an answer — a precondition for delegating anything consequential.</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Bounded rationality and resource-rational analysis: cognition as a scarce resource under an explicit allocation policy, not an unbounded buffer.</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Memory economics</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II</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Retention carries a cost, salience decays without reinforcement, and consolidation is what turns an accumulating record into usable structure.</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Retrieval-augmented systems store everything at equal weight and select by embedding proximity to the query. Nothing is forgotten and nothing is privileged, so recall degrades as the corpus grows: the system returns what is superficially similar rather than what is consequential, and cannot distinguish a load-bearing fact from an incidental one.</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Memories carry a retention cost charged against a budget, and a salience that decays unless reinforced by use, by consequence, or by association with an active investigation. Retrieval is itself charged, so recall is an allocation decision. Consolidation restructures related material into higher-order representations instead of accumulating instances.</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Memory improves with age rather than degrading. What mattered is retained and structured; what did not, fades. The operator accumulates an institutional asset held in their own instance — the accrual sits on their side of the boundary, not in a vendor's service.</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The economic framing is the mechanism, not a metaphor: pricing produces discrimination, and discrimination is what makes long-horizon memory tractable.</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Novelty, curiosity and investigation</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III</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Attention is drawn by prediction error. Investigation is initiated by the system, not requested of it.</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Deployed systems are purely reactive: they execute on request and originate nothing. A reactive system cannot surface a problem nobody suspected, which excludes precisely the class of work where an analyst earns their salary — the figure that will not reconcile, the assumption nobody wrote down, the pattern visible only across two systems nobody reads together.</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Observations are scored against J's model of the domain. Large residuals — contradiction, anomaly, an unmodelled relation, a confident prediction that failed — act as an intrinsic reward signal and are converted into an investigation, which then bids for attention like any other process. The drive is endogenous; no instruction opens one.</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J raises things. It returns with what was not asked for, and with the evidential trail that led it there. That is the difference between a tool that is used and a system that contributes, and it is not reachable by prompting a reactive architecture more cleverly.</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Intrinsic motivation and prediction-error-driven exploration, applied to open-ended cognition rather than to policy search.</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Belief, evidence and revision</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IV</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A conclusion is a first-class object carrying its evidence, its confidence and its derivation, and it is revised rather than regenerated.</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A generated answer has no persistence and no provenance. Asked again later, the system produces a fresh output that may differ, and neither can be traced to what supported it. This is why hallucination is not diagnosable after the fact: there is no stored claim to audit, only a transcript of something that was once said.</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Conclusions are stored as beliefs with supporting evidence, a confidence, and the derivation that produced them. Contradicting evidence triggers revision rather than replacement: the prior belief, its basis, and what displaced it remain recoverable. Confidence is a maintained property of the belief, not a phrase in a sentence.</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“Why do you believe that” returns the original reasoning rather than a plausible reconstruction of it. Positions can be challenged and changed on evidence, and a change of position is itself a recorded event — which is what an institution requires before acting on a machine's conclusion.</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Belief revision with retained justification, rather than stateless generation conditioned on a prompt.</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Self-model and reflection</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V</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The system maintains a represented account of its own capabilities, reliability and history, and updates it against outcomes.</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Current systems hold no model of themselves. Confidence is a stylistic property of the output rather than a measured one, so a system is equally fluent where it is reliable and where it is not. It cannot report that a domain has gone badly for it before, cannot decline on demonstrated weakness, and cannot improve at the level of method.</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Outcomes are evaluated against expectations. Where a prediction failed, the reflection cycle attributes the failure and updates the self-model: which domains are well-supported, which methods have succeeded, where confidence has historically been miscalibrated. The self-model is queryable and feeds back into attention valuation and belief confidence.</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J can state what it is unreliable at and why, derived from its record rather than from a hedging convention. Calibration improves with deployment: the system running in month twelve is measurably not the system that was deployed in month one.</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An architectural cycle over recorded outcomes — distinct from prompting a model to critique its own output within a single turn.</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02920" y="310896"/>
            <a:ext cx="8138160" cy="566928"/>
          </a:xfrm>
          <a:prstGeom prst="rect">
            <a:avLst/>
          </a:prstGeom>
          <a:noFill/>
          <a:ln/>
        </p:spPr>
        <p:txBody>
          <a:bodyPr wrap="square" lIns="0" tIns="0" rIns="0" bIns="0" rtlCol="0" anchor="t"/>
          <a:lstStyle/>
          <a:p>
            <a:pPr algn="l" indent="0" marL="0">
              <a:buNone/>
            </a:pPr>
            <a:r>
              <a:rPr lang="en-US" sz="2700" b="1" dirty="0">
                <a:solidFill>
                  <a:srgbClr val="0F1626"/>
                </a:solidFill>
                <a:latin typeface="Cambria" pitchFamily="34" charset="0"/>
                <a:ea typeface="Cambria" pitchFamily="34" charset="-122"/>
                <a:cs typeface="Cambria" pitchFamily="34" charset="-120"/>
              </a:rPr>
              <a:t>The Capability Kernel</a:t>
            </a:r>
            <a:endParaRPr lang="en-US" sz="2700" dirty="0"/>
          </a:p>
        </p:txBody>
      </p:sp>
      <p:sp>
        <p:nvSpPr>
          <p:cNvPr id="3" name="Text 1"/>
          <p:cNvSpPr txBox="1"/>
          <p:nvPr/>
        </p:nvSpPr>
        <p:spPr>
          <a:xfrm>
            <a:off x="502920" y="128016"/>
            <a:ext cx="8138160" cy="201168"/>
          </a:xfrm>
          <a:prstGeom prst="rect">
            <a:avLst/>
          </a:prstGeom>
          <a:noFill/>
          <a:ln/>
        </p:spPr>
        <p:txBody>
          <a:bodyPr wrap="square" lIns="0" tIns="0" rIns="0" bIns="0" rtlCol="0" anchor="ctr"/>
          <a:lstStyle/>
          <a:p>
            <a:pPr indent="0" marL="0">
              <a:buNone/>
            </a:pPr>
            <a:r>
              <a:rPr lang="en-US" sz="950" b="1" spc="200" kern="0" dirty="0">
                <a:solidFill>
                  <a:srgbClr val="E0592A"/>
                </a:solidFill>
                <a:latin typeface="Calibri" pitchFamily="34" charset="0"/>
                <a:ea typeface="Calibri" pitchFamily="34" charset="-122"/>
                <a:cs typeface="Calibri" pitchFamily="34" charset="-120"/>
              </a:rPr>
              <a:t>PRINCIPLE VI</a:t>
            </a:r>
            <a:endParaRPr lang="en-US" sz="950" dirty="0"/>
          </a:p>
        </p:txBody>
      </p:sp>
      <p:sp>
        <p:nvSpPr>
          <p:cNvPr id="4" name="Text 2"/>
          <p:cNvSpPr txBox="1"/>
          <p:nvPr/>
        </p:nvSpPr>
        <p:spPr>
          <a:xfrm>
            <a:off x="502920" y="932688"/>
            <a:ext cx="7863840" cy="457200"/>
          </a:xfrm>
          <a:prstGeom prst="rect">
            <a:avLst/>
          </a:prstGeom>
          <a:noFill/>
          <a:ln/>
        </p:spPr>
        <p:txBody>
          <a:bodyPr wrap="square" lIns="0" tIns="0" rIns="0" bIns="0" rtlCol="0" anchor="t"/>
          <a:lstStyle/>
          <a:p>
            <a:pPr algn="l" indent="0" marL="0">
              <a:lnSpc>
                <a:spcPct val="110000"/>
              </a:lnSpc>
              <a:buNone/>
            </a:pPr>
            <a:r>
              <a:rPr lang="en-US" sz="1300" dirty="0">
                <a:solidFill>
                  <a:srgbClr val="2E9E8F"/>
                </a:solidFill>
                <a:latin typeface="Calibri" pitchFamily="34" charset="0"/>
                <a:ea typeface="Calibri" pitchFamily="34" charset="-122"/>
                <a:cs typeface="Calibri" pitchFamily="34" charset="-120"/>
              </a:rPr>
              <a:t>Authority is separated from intelligence: what may be done is declared, mediated at execution, and recorded independently of the reasoning that proposed it.</a:t>
            </a:r>
            <a:endParaRPr lang="en-US" sz="1300" dirty="0"/>
          </a:p>
        </p:txBody>
      </p:sp>
      <p:sp>
        <p:nvSpPr>
          <p:cNvPr id="5" name="Shape 3"/>
          <p:cNvSpPr/>
          <p:nvPr/>
        </p:nvSpPr>
        <p:spPr>
          <a:xfrm>
            <a:off x="502920" y="1591056"/>
            <a:ext cx="2602992" cy="2487168"/>
          </a:xfrm>
          <a:prstGeom prst="roundRect">
            <a:avLst>
              <a:gd name="adj" fmla="val 2206"/>
            </a:avLst>
          </a:prstGeom>
          <a:solidFill>
            <a:srgbClr val="F2F4F8"/>
          </a:solidFill>
          <a:ln w="9525">
            <a:solidFill>
              <a:srgbClr val="DDE3EC"/>
            </a:solidFill>
            <a:prstDash val="solid"/>
          </a:ln>
        </p:spPr>
      </p:sp>
      <p:sp>
        <p:nvSpPr>
          <p:cNvPr id="6" name="Text 4"/>
          <p:cNvSpPr txBox="1"/>
          <p:nvPr/>
        </p:nvSpPr>
        <p:spPr>
          <a:xfrm>
            <a:off x="704088"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THE DEFICIT</a:t>
            </a:r>
            <a:endParaRPr lang="en-US" sz="880" dirty="0"/>
          </a:p>
        </p:txBody>
      </p:sp>
      <p:sp>
        <p:nvSpPr>
          <p:cNvPr id="7" name="Text 5"/>
          <p:cNvSpPr txBox="1"/>
          <p:nvPr/>
        </p:nvSpPr>
        <p:spPr>
          <a:xfrm>
            <a:off x="704088"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Deployed systems sit at one of two poles. Either they are denied write access and remain demonstrations, or they are granted it through an unmediated tool list, where the boundary of what they may cause is defined by a prompt and no reconstructable record exists of what was executed under whose authority. Neither pole supports consequential work.</a:t>
            </a:r>
            <a:endParaRPr lang="en-US" sz="1010" dirty="0"/>
          </a:p>
        </p:txBody>
      </p:sp>
      <p:sp>
        <p:nvSpPr>
          <p:cNvPr id="8" name="Shape 6"/>
          <p:cNvSpPr/>
          <p:nvPr/>
        </p:nvSpPr>
        <p:spPr>
          <a:xfrm>
            <a:off x="3270504" y="1591056"/>
            <a:ext cx="2602992" cy="2487168"/>
          </a:xfrm>
          <a:prstGeom prst="roundRect">
            <a:avLst>
              <a:gd name="adj" fmla="val 2206"/>
            </a:avLst>
          </a:prstGeom>
          <a:solidFill>
            <a:srgbClr val="F2F4F8"/>
          </a:solidFill>
          <a:ln w="12700">
            <a:solidFill>
              <a:srgbClr val="F2F4F8"/>
            </a:solidFill>
            <a:prstDash val="solid"/>
          </a:ln>
        </p:spPr>
      </p:sp>
      <p:sp>
        <p:nvSpPr>
          <p:cNvPr id="9" name="Text 7"/>
          <p:cNvSpPr txBox="1"/>
          <p:nvPr/>
        </p:nvSpPr>
        <p:spPr>
          <a:xfrm>
            <a:off x="3471672"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E0592A"/>
                </a:solidFill>
                <a:latin typeface="Calibri" pitchFamily="34" charset="0"/>
                <a:ea typeface="Calibri" pitchFamily="34" charset="-122"/>
                <a:cs typeface="Calibri" pitchFamily="34" charset="-120"/>
              </a:rPr>
              <a:t>THE MECHANISM</a:t>
            </a:r>
            <a:endParaRPr lang="en-US" sz="880" dirty="0"/>
          </a:p>
        </p:txBody>
      </p:sp>
      <p:sp>
        <p:nvSpPr>
          <p:cNvPr id="10" name="Text 8"/>
          <p:cNvSpPr txBox="1"/>
          <p:nvPr/>
        </p:nvSpPr>
        <p:spPr>
          <a:xfrm>
            <a:off x="3471672"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Every application declares an explicit capability manifest. Every action is mediated by the kernel at execution, checked against that manifest and against the authority of the principal on whose behalf it runs, and recorded. Reasoning proposes; the kernel disposes. The reasoning layer cannot widen its own authority, because the boundary is not implemented inside it.</a:t>
            </a:r>
            <a:endParaRPr lang="en-US" sz="1010" dirty="0"/>
          </a:p>
        </p:txBody>
      </p:sp>
      <p:sp>
        <p:nvSpPr>
          <p:cNvPr id="11" name="Shape 9"/>
          <p:cNvSpPr/>
          <p:nvPr/>
        </p:nvSpPr>
        <p:spPr>
          <a:xfrm>
            <a:off x="6038088" y="1591056"/>
            <a:ext cx="2602992" cy="2487168"/>
          </a:xfrm>
          <a:prstGeom prst="roundRect">
            <a:avLst>
              <a:gd name="adj" fmla="val 2206"/>
            </a:avLst>
          </a:prstGeom>
          <a:solidFill>
            <a:srgbClr val="F2F4F8"/>
          </a:solidFill>
          <a:ln w="9525">
            <a:solidFill>
              <a:srgbClr val="DDE3EC"/>
            </a:solidFill>
            <a:prstDash val="solid"/>
          </a:ln>
        </p:spPr>
      </p:sp>
      <p:sp>
        <p:nvSpPr>
          <p:cNvPr id="12" name="Text 10"/>
          <p:cNvSpPr txBox="1"/>
          <p:nvPr/>
        </p:nvSpPr>
        <p:spPr>
          <a:xfrm>
            <a:off x="6239256" y="1773936"/>
            <a:ext cx="2200656" cy="219456"/>
          </a:xfrm>
          <a:prstGeom prst="rect">
            <a:avLst/>
          </a:prstGeom>
          <a:noFill/>
          <a:ln/>
        </p:spPr>
        <p:txBody>
          <a:bodyPr wrap="square" lIns="0" tIns="0" rIns="0" bIns="0" rtlCol="0" anchor="t"/>
          <a:lstStyle/>
          <a:p>
            <a:pPr algn="l" indent="0" marL="0">
              <a:lnSpc>
                <a:spcPct val="108000"/>
              </a:lnSpc>
              <a:buNone/>
            </a:pPr>
            <a:r>
              <a:rPr lang="en-US" sz="880" b="1" dirty="0">
                <a:solidFill>
                  <a:srgbClr val="6B7280"/>
                </a:solidFill>
                <a:latin typeface="Calibri" pitchFamily="34" charset="0"/>
                <a:ea typeface="Calibri" pitchFamily="34" charset="-122"/>
                <a:cs typeface="Calibri" pitchFamily="34" charset="-120"/>
              </a:rPr>
              <a:t>WHAT FOLLOWS</a:t>
            </a:r>
            <a:endParaRPr lang="en-US" sz="880" dirty="0"/>
          </a:p>
        </p:txBody>
      </p:sp>
      <p:sp>
        <p:nvSpPr>
          <p:cNvPr id="13" name="Text 11"/>
          <p:cNvSpPr txBox="1"/>
          <p:nvPr/>
        </p:nvSpPr>
        <p:spPr>
          <a:xfrm>
            <a:off x="6239256" y="2084832"/>
            <a:ext cx="2200656" cy="1847088"/>
          </a:xfrm>
          <a:prstGeom prst="rect">
            <a:avLst/>
          </a:prstGeom>
          <a:noFill/>
          <a:ln/>
        </p:spPr>
        <p:txBody>
          <a:bodyPr wrap="square" lIns="0" tIns="0" rIns="0" bIns="0" rtlCol="0" anchor="t"/>
          <a:lstStyle/>
          <a:p>
            <a:pPr algn="l" indent="0" marL="0">
              <a:lnSpc>
                <a:spcPct val="112000"/>
              </a:lnSpc>
              <a:buNone/>
            </a:pPr>
            <a:r>
              <a:rPr lang="en-US" sz="1010" dirty="0">
                <a:solidFill>
                  <a:srgbClr val="22303F"/>
                </a:solidFill>
                <a:latin typeface="Calibri" pitchFamily="34" charset="0"/>
                <a:ea typeface="Calibri" pitchFamily="34" charset="-122"/>
                <a:cs typeface="Calibri" pitchFamily="34" charset="-120"/>
              </a:rPr>
              <a:t>Authority can be granted incrementally and withdrawn precisely, and the record of what was done under it is evidence rather than a log line. This is the property that makes the architecture admissible in regulated settings — a structural guarantee rather than a behavioural one.</a:t>
            </a:r>
            <a:endParaRPr lang="en-US" sz="1010" dirty="0"/>
          </a:p>
        </p:txBody>
      </p:sp>
      <p:sp>
        <p:nvSpPr>
          <p:cNvPr id="14" name="Text 12"/>
          <p:cNvSpPr txBox="1"/>
          <p:nvPr/>
        </p:nvSpPr>
        <p:spPr>
          <a:xfrm>
            <a:off x="502920" y="4261104"/>
            <a:ext cx="8138160" cy="457200"/>
          </a:xfrm>
          <a:prstGeom prst="rect">
            <a:avLst/>
          </a:prstGeom>
          <a:noFill/>
          <a:ln/>
        </p:spPr>
        <p:txBody>
          <a:bodyPr wrap="square" lIns="0" tIns="0" rIns="0" bIns="0" rtlCol="0" anchor="t"/>
          <a:lstStyle/>
          <a:p>
            <a:pPr algn="l" indent="0" marL="0">
              <a:lnSpc>
                <a:spcPct val="110000"/>
              </a:lnSpc>
              <a:buNone/>
            </a:pPr>
            <a:r>
              <a:rPr lang="en-US" sz="950" i="1" dirty="0">
                <a:solidFill>
                  <a:srgbClr val="6B7280"/>
                </a:solidFill>
                <a:latin typeface="Calibri" pitchFamily="34" charset="0"/>
                <a:ea typeface="Calibri" pitchFamily="34" charset="-122"/>
                <a:cs typeface="Calibri" pitchFamily="34" charset="-120"/>
              </a:rPr>
              <a:t>A reference-monitor construction: complete mediation, and a boundary the reasoning layer cannot modify from inside.</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 — a cognitive architecture</dc:title>
  <dc:subject>PptxGenJS Presentation</dc:subject>
  <dc:creator>NXD Tech</dc:creator>
  <cp:lastModifiedBy>NXD Tech</cp:lastModifiedBy>
  <cp:revision>1</cp:revision>
  <dcterms:created xsi:type="dcterms:W3CDTF">2026-09-02T11:58:05Z</dcterms:created>
  <dcterms:modified xsi:type="dcterms:W3CDTF">2026-09-02T11:58:05Z</dcterms:modified>
</cp:coreProperties>
</file>